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comments/modernComment_121_92982B39.xml" ContentType="application/vnd.ms-powerpoint.comments+xml"/>
  <Override PartName="/ppt/authors.xml" ContentType="application/vnd.ms-powerpoint.author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  <p:sldMasterId id="2147483759" r:id="rId5"/>
  </p:sldMasterIdLst>
  <p:notesMasterIdLst>
    <p:notesMasterId r:id="rId53"/>
  </p:notesMasterIdLst>
  <p:handoutMasterIdLst>
    <p:handoutMasterId r:id="rId54"/>
  </p:handoutMasterIdLst>
  <p:sldIdLst>
    <p:sldId id="327" r:id="rId6"/>
    <p:sldId id="330" r:id="rId7"/>
    <p:sldId id="331" r:id="rId8"/>
    <p:sldId id="332" r:id="rId9"/>
    <p:sldId id="298" r:id="rId10"/>
    <p:sldId id="262" r:id="rId11"/>
    <p:sldId id="263" r:id="rId12"/>
    <p:sldId id="299" r:id="rId13"/>
    <p:sldId id="302" r:id="rId14"/>
    <p:sldId id="264" r:id="rId15"/>
    <p:sldId id="266" r:id="rId16"/>
    <p:sldId id="265" r:id="rId17"/>
    <p:sldId id="276" r:id="rId18"/>
    <p:sldId id="303" r:id="rId19"/>
    <p:sldId id="293" r:id="rId20"/>
    <p:sldId id="277" r:id="rId21"/>
    <p:sldId id="284" r:id="rId22"/>
    <p:sldId id="269" r:id="rId23"/>
    <p:sldId id="304" r:id="rId24"/>
    <p:sldId id="305" r:id="rId25"/>
    <p:sldId id="307" r:id="rId26"/>
    <p:sldId id="306" r:id="rId27"/>
    <p:sldId id="308" r:id="rId28"/>
    <p:sldId id="270" r:id="rId29"/>
    <p:sldId id="309" r:id="rId30"/>
    <p:sldId id="310" r:id="rId31"/>
    <p:sldId id="311" r:id="rId32"/>
    <p:sldId id="312" r:id="rId33"/>
    <p:sldId id="314" r:id="rId34"/>
    <p:sldId id="313" r:id="rId35"/>
    <p:sldId id="315" r:id="rId36"/>
    <p:sldId id="316" r:id="rId37"/>
    <p:sldId id="317" r:id="rId38"/>
    <p:sldId id="294" r:id="rId39"/>
    <p:sldId id="296" r:id="rId40"/>
    <p:sldId id="319" r:id="rId41"/>
    <p:sldId id="334" r:id="rId42"/>
    <p:sldId id="321" r:id="rId43"/>
    <p:sldId id="322" r:id="rId44"/>
    <p:sldId id="323" r:id="rId45"/>
    <p:sldId id="324" r:id="rId46"/>
    <p:sldId id="288" r:id="rId47"/>
    <p:sldId id="289" r:id="rId48"/>
    <p:sldId id="333" r:id="rId49"/>
    <p:sldId id="274" r:id="rId50"/>
    <p:sldId id="275" r:id="rId51"/>
    <p:sldId id="329" r:id="rId52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7A61D03D-203B-30D9-D25C-2FBF0DF815A9}" name="Neel Bhadkamkar" initials="NB" userId="0867a5cd372b0f0b" providerId="Windows Live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B49CB"/>
    <a:srgbClr val="F2F4F8"/>
    <a:srgbClr val="1C7DDB"/>
    <a:srgbClr val="121619"/>
    <a:srgbClr val="F2F2F2"/>
    <a:srgbClr val="145579"/>
    <a:srgbClr val="3A6483"/>
    <a:srgbClr val="204E79"/>
    <a:srgbClr val="005493"/>
    <a:srgbClr val="F8F9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139F1CA9-EEB8-492A-8F7D-E92085FD167E}" v="3424" dt="2021-12-20T08:32:48.820"/>
    <p1510:client id="{2372F6D3-F84F-4AB4-ADD6-3E7AE60ECFE2}" v="1216" dt="2021-12-19T17:16:47.073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07FF9FC-AA27-4144-A312-F71C72C90A57}" v="160" dt="2021-12-07T20:01:09.248"/>
    <p1510:client id="{82D0390A-222A-332D-F9F9-70D15093EB60}" v="22" dt="2021-07-13T17:51:30.429"/>
    <p1510:client id="{86B35720-4193-446F-B2D5-9AD9984A55EF}" v="513" dt="2021-08-19T14:59:06.521"/>
    <p1510:client id="{9929924B-CF3D-41F6-AC95-40BC6B60F4D9}" v="331" dt="2021-12-12T13:27:59.628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9C57924-0D60-4D60-A626-00BB7C437E40}" v="20" dt="2021-12-08T06:36:36.177"/>
    <p1510:client id="{CC69BAD0-B878-4D5F-9EDC-F1CFB63E14B5}" v="190" dt="2021-08-18T18:06:57.811"/>
    <p1510:client id="{DC1AB62B-EE38-4267-8B82-C7004642D420}" v="1505" dt="2021-12-24T18:20:01.056"/>
    <p1510:client id="{F07638F9-D435-4E77-A619-D74A1C1458AB}" v="572" dt="2021-12-10T13:20:19.735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815"/>
    <p:restoredTop sz="95116" autoAdjust="0"/>
  </p:normalViewPr>
  <p:slideViewPr>
    <p:cSldViewPr snapToGrid="0" snapToObjects="1">
      <p:cViewPr varScale="1">
        <p:scale>
          <a:sx n="88" d="100"/>
          <a:sy n="88" d="100"/>
        </p:scale>
        <p:origin x="686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commentAuthors" Target="commentAuthor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slide" Target="slides/slide36.xml"/><Relationship Id="rId54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notesMaster" Target="notesMasters/notesMaster1.xml"/><Relationship Id="rId58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viewProps" Target="viewProps.xml"/><Relationship Id="rId61" Type="http://schemas.microsoft.com/office/2018/10/relationships/authors" Target="author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presProps" Target="presProps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Accuracy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  <a:sp3d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64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LogisticRegression</c:v>
                </c:pt>
                <c:pt idx="1">
                  <c:v>KNN</c:v>
                </c:pt>
                <c:pt idx="2">
                  <c:v>DecisionTree</c:v>
                </c:pt>
                <c:pt idx="3">
                  <c:v>SVM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0.83333333333333304</c:v>
                </c:pt>
                <c:pt idx="1">
                  <c:v>0.83333333333333304</c:v>
                </c:pt>
                <c:pt idx="2">
                  <c:v>0.72222222222222199</c:v>
                </c:pt>
                <c:pt idx="3">
                  <c:v>0.83333333333333304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4CA-43FE-BFC7-ADB99A0ED418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79"/>
        <c:shape val="box"/>
        <c:axId val="379540232"/>
        <c:axId val="379530392"/>
        <c:axId val="0"/>
      </c:bar3DChart>
      <c:catAx>
        <c:axId val="3795402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64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79530392"/>
        <c:crosses val="autoZero"/>
        <c:auto val="1"/>
        <c:lblAlgn val="ctr"/>
        <c:lblOffset val="100"/>
        <c:noMultiLvlLbl val="0"/>
      </c:catAx>
      <c:valAx>
        <c:axId val="37953039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3795402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1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64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064" b="1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064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omments/modernComment_121_92982B39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B0671E66-7E1A-4CDE-9451-CDF1AB16BF6C}" authorId="{7A61D03D-203B-30D9-D25C-2FBF0DF815A9}" created="2021-12-24T18:19:56.149">
    <pc:sldMkLst xmlns:pc="http://schemas.microsoft.com/office/powerpoint/2013/main/command">
      <pc:docMk/>
      <pc:sldMk cId="2459446073" sldId="289"/>
    </pc:sldMkLst>
    <p188:txBody>
      <a:bodyPr/>
      <a:lstStyle/>
      <a:p>
        <a:r>
          <a:rPr lang="en-US"/>
          <a:t>Visualize the built model accuracy for all built classification models, in a bar chart​
​
Find which model has the highest classification accuracy</a:t>
        </a:r>
      </a:p>
    </p188:txBody>
  </p188:cm>
</p188:cmLst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12" Type="http://schemas.openxmlformats.org/officeDocument/2006/relationships/image" Target="../media/image17.sv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11" Type="http://schemas.openxmlformats.org/officeDocument/2006/relationships/image" Target="../media/image11.png"/><Relationship Id="rId5" Type="http://schemas.openxmlformats.org/officeDocument/2006/relationships/image" Target="../media/image8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0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12" Type="http://schemas.openxmlformats.org/officeDocument/2006/relationships/image" Target="../media/image17.sv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11" Type="http://schemas.openxmlformats.org/officeDocument/2006/relationships/image" Target="../media/image11.png"/><Relationship Id="rId5" Type="http://schemas.openxmlformats.org/officeDocument/2006/relationships/image" Target="../media/image8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72C8176-B684-4F27-9C5C-61467BBCE3A0}" type="doc">
      <dgm:prSet loTypeId="urn:microsoft.com/office/officeart/2018/2/layout/IconCircleList" loCatId="icon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95E0D7A-B69D-4822-BEC1-C1C0F114503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Executive Summary</a:t>
          </a:r>
        </a:p>
      </dgm:t>
    </dgm:pt>
    <dgm:pt modelId="{27789FD0-67A4-46AE-AB42-A7F7B9D463C9}" type="parTrans" cxnId="{4E19A415-336B-4761-96C9-E099F8D1F17F}">
      <dgm:prSet/>
      <dgm:spPr/>
      <dgm:t>
        <a:bodyPr/>
        <a:lstStyle/>
        <a:p>
          <a:endParaRPr lang="en-US"/>
        </a:p>
      </dgm:t>
    </dgm:pt>
    <dgm:pt modelId="{F7B3108F-140F-4825-B43D-24DC2586C675}" type="sibTrans" cxnId="{4E19A415-336B-4761-96C9-E099F8D1F17F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F8B78DD9-D4DB-4F02-8366-131486E4B10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Introduction</a:t>
          </a:r>
        </a:p>
      </dgm:t>
    </dgm:pt>
    <dgm:pt modelId="{BD320763-7886-4362-B445-417AFC3FCDF7}" type="parTrans" cxnId="{D38BB26F-26F2-4B74-A29B-2EF3A16E938D}">
      <dgm:prSet/>
      <dgm:spPr/>
      <dgm:t>
        <a:bodyPr/>
        <a:lstStyle/>
        <a:p>
          <a:endParaRPr lang="en-US"/>
        </a:p>
      </dgm:t>
    </dgm:pt>
    <dgm:pt modelId="{4B659B84-AE9C-494A-A73D-07A894CFAA4C}" type="sibTrans" cxnId="{D38BB26F-26F2-4B74-A29B-2EF3A16E938D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96BB635F-E3AD-46BA-BD71-4E277090CC2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Methodology</a:t>
          </a:r>
        </a:p>
      </dgm:t>
    </dgm:pt>
    <dgm:pt modelId="{892B3391-C7ED-44E9-8F08-263ABD54BF37}" type="parTrans" cxnId="{A0B8AA9F-252B-4C5E-A9D8-48ECBCD499CF}">
      <dgm:prSet/>
      <dgm:spPr/>
      <dgm:t>
        <a:bodyPr/>
        <a:lstStyle/>
        <a:p>
          <a:endParaRPr lang="en-US"/>
        </a:p>
      </dgm:t>
    </dgm:pt>
    <dgm:pt modelId="{99C4483C-65F4-4704-831B-3158E4F023BB}" type="sibTrans" cxnId="{A0B8AA9F-252B-4C5E-A9D8-48ECBCD499CF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880E9902-FAEA-4BC6-96F7-D0BA5F776F4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Results</a:t>
          </a:r>
        </a:p>
      </dgm:t>
    </dgm:pt>
    <dgm:pt modelId="{45D8F303-7ED4-4E82-BBCF-9C73F8B7CC73}" type="parTrans" cxnId="{7654E932-B810-4848-9F19-C743121270F1}">
      <dgm:prSet/>
      <dgm:spPr/>
      <dgm:t>
        <a:bodyPr/>
        <a:lstStyle/>
        <a:p>
          <a:endParaRPr lang="en-US"/>
        </a:p>
      </dgm:t>
    </dgm:pt>
    <dgm:pt modelId="{90BADC06-D44F-4BA9-A4A5-3A233B60F6D2}" type="sibTrans" cxnId="{7654E932-B810-4848-9F19-C743121270F1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6C83E152-731F-4095-9122-319817F6F96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Conclusion</a:t>
          </a:r>
        </a:p>
      </dgm:t>
    </dgm:pt>
    <dgm:pt modelId="{7A1C0EC5-9A72-4B14-887A-841550D17F3E}" type="parTrans" cxnId="{009DB33E-A0B6-4B0E-AEC9-FEC5035E79C3}">
      <dgm:prSet/>
      <dgm:spPr/>
      <dgm:t>
        <a:bodyPr/>
        <a:lstStyle/>
        <a:p>
          <a:endParaRPr lang="en-US"/>
        </a:p>
      </dgm:t>
    </dgm:pt>
    <dgm:pt modelId="{D3A56557-1E9A-40ED-84D6-D9105AAF1988}" type="sibTrans" cxnId="{009DB33E-A0B6-4B0E-AEC9-FEC5035E79C3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28C6DEB6-432E-4579-B67B-4CF3281D7DE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Appendix</a:t>
          </a:r>
        </a:p>
      </dgm:t>
    </dgm:pt>
    <dgm:pt modelId="{618A4948-CCE6-4074-BC31-8212215C6957}" type="parTrans" cxnId="{DEF8078C-3281-482B-BC8F-ADAC68033FDF}">
      <dgm:prSet/>
      <dgm:spPr/>
      <dgm:t>
        <a:bodyPr/>
        <a:lstStyle/>
        <a:p>
          <a:endParaRPr lang="en-US"/>
        </a:p>
      </dgm:t>
    </dgm:pt>
    <dgm:pt modelId="{DB2778E3-A893-4D64-A5CE-66BC7ABD4B3F}" type="sibTrans" cxnId="{DEF8078C-3281-482B-BC8F-ADAC68033FDF}">
      <dgm:prSet/>
      <dgm:spPr/>
      <dgm:t>
        <a:bodyPr/>
        <a:lstStyle/>
        <a:p>
          <a:endParaRPr lang="en-US"/>
        </a:p>
      </dgm:t>
    </dgm:pt>
    <dgm:pt modelId="{0D7CAE9D-6DDA-4E95-99A7-41795F08A231}" type="pres">
      <dgm:prSet presAssocID="{472C8176-B684-4F27-9C5C-61467BBCE3A0}" presName="root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3594EC9-35BA-4E10-B440-B59D0965E148}" type="pres">
      <dgm:prSet presAssocID="{472C8176-B684-4F27-9C5C-61467BBCE3A0}" presName="container" presStyleCnt="0">
        <dgm:presLayoutVars>
          <dgm:dir/>
          <dgm:resizeHandles val="exact"/>
        </dgm:presLayoutVars>
      </dgm:prSet>
      <dgm:spPr/>
    </dgm:pt>
    <dgm:pt modelId="{6EFF939D-D923-460C-A275-4D8214944F52}" type="pres">
      <dgm:prSet presAssocID="{495E0D7A-B69D-4822-BEC1-C1C0F1145035}" presName="compNode" presStyleCnt="0"/>
      <dgm:spPr/>
    </dgm:pt>
    <dgm:pt modelId="{22CFD085-3B95-4965-9AAF-04BB6E285D6E}" type="pres">
      <dgm:prSet presAssocID="{495E0D7A-B69D-4822-BEC1-C1C0F1145035}" presName="iconBgRect" presStyleLbl="bgShp" presStyleIdx="0" presStyleCnt="6"/>
      <dgm:spPr/>
    </dgm:pt>
    <dgm:pt modelId="{7D7DBE27-FA0E-403F-9118-8D82BEF1DC8B}" type="pres">
      <dgm:prSet presAssocID="{495E0D7A-B69D-4822-BEC1-C1C0F1145035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eploy"/>
        </a:ext>
      </dgm:extLst>
    </dgm:pt>
    <dgm:pt modelId="{C50A2945-A7F3-4D9E-B882-42E6F5EE8AC3}" type="pres">
      <dgm:prSet presAssocID="{495E0D7A-B69D-4822-BEC1-C1C0F1145035}" presName="spaceRect" presStyleCnt="0"/>
      <dgm:spPr/>
    </dgm:pt>
    <dgm:pt modelId="{F18EB477-3089-4552-90E8-4959D9763DDF}" type="pres">
      <dgm:prSet presAssocID="{495E0D7A-B69D-4822-BEC1-C1C0F1145035}" presName="textRect" presStyleLbl="revTx" presStyleIdx="0" presStyleCnt="6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  <dgm:pt modelId="{9D73A54D-BC38-4ED5-81AE-6DD0455C3E5B}" type="pres">
      <dgm:prSet presAssocID="{F7B3108F-140F-4825-B43D-24DC2586C675}" presName="sibTrans" presStyleLbl="sibTrans2D1" presStyleIdx="0" presStyleCnt="0"/>
      <dgm:spPr/>
      <dgm:t>
        <a:bodyPr/>
        <a:lstStyle/>
        <a:p>
          <a:endParaRPr lang="en-US"/>
        </a:p>
      </dgm:t>
    </dgm:pt>
    <dgm:pt modelId="{3DF1DCC9-79A9-4743-AEA8-B9EDC5585AF2}" type="pres">
      <dgm:prSet presAssocID="{F8B78DD9-D4DB-4F02-8366-131486E4B10A}" presName="compNode" presStyleCnt="0"/>
      <dgm:spPr/>
    </dgm:pt>
    <dgm:pt modelId="{26BC4E58-E70C-4D00-9DDB-B1F984236F79}" type="pres">
      <dgm:prSet presAssocID="{F8B78DD9-D4DB-4F02-8366-131486E4B10A}" presName="iconBgRect" presStyleLbl="bgShp" presStyleIdx="1" presStyleCnt="6"/>
      <dgm:spPr/>
    </dgm:pt>
    <dgm:pt modelId="{1D71EA4A-9934-45DF-B8C6-3225DF58F99F}" type="pres">
      <dgm:prSet presAssocID="{F8B78DD9-D4DB-4F02-8366-131486E4B10A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ike"/>
        </a:ext>
      </dgm:extLst>
    </dgm:pt>
    <dgm:pt modelId="{7CF57DB0-C5B2-4A9B-9D9A-39CBB2EFC0BB}" type="pres">
      <dgm:prSet presAssocID="{F8B78DD9-D4DB-4F02-8366-131486E4B10A}" presName="spaceRect" presStyleCnt="0"/>
      <dgm:spPr/>
    </dgm:pt>
    <dgm:pt modelId="{27B58183-D1D5-408F-8311-9CB5D7B5BB08}" type="pres">
      <dgm:prSet presAssocID="{F8B78DD9-D4DB-4F02-8366-131486E4B10A}" presName="textRect" presStyleLbl="revTx" presStyleIdx="1" presStyleCnt="6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  <dgm:pt modelId="{2B4B875C-8356-401F-A86D-892CAEAB7D3A}" type="pres">
      <dgm:prSet presAssocID="{4B659B84-AE9C-494A-A73D-07A894CFAA4C}" presName="sibTrans" presStyleLbl="sibTrans2D1" presStyleIdx="0" presStyleCnt="0"/>
      <dgm:spPr/>
      <dgm:t>
        <a:bodyPr/>
        <a:lstStyle/>
        <a:p>
          <a:endParaRPr lang="en-US"/>
        </a:p>
      </dgm:t>
    </dgm:pt>
    <dgm:pt modelId="{32148D58-2C1D-4B0C-88A3-F16E04371339}" type="pres">
      <dgm:prSet presAssocID="{96BB635F-E3AD-46BA-BD71-4E277090CC29}" presName="compNode" presStyleCnt="0"/>
      <dgm:spPr/>
    </dgm:pt>
    <dgm:pt modelId="{2B1D5263-1736-48B2-8FC0-C5726C879D40}" type="pres">
      <dgm:prSet presAssocID="{96BB635F-E3AD-46BA-BD71-4E277090CC29}" presName="iconBgRect" presStyleLbl="bgShp" presStyleIdx="2" presStyleCnt="6"/>
      <dgm:spPr/>
    </dgm:pt>
    <dgm:pt modelId="{AADABA34-2FE2-4221-AE4B-33548B99FC3C}" type="pres">
      <dgm:prSet presAssocID="{96BB635F-E3AD-46BA-BD71-4E277090CC29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Open Enrollment"/>
        </a:ext>
      </dgm:extLst>
    </dgm:pt>
    <dgm:pt modelId="{BC0EEAFA-149F-4FC9-BE87-7DBF0C209FF9}" type="pres">
      <dgm:prSet presAssocID="{96BB635F-E3AD-46BA-BD71-4E277090CC29}" presName="spaceRect" presStyleCnt="0"/>
      <dgm:spPr/>
    </dgm:pt>
    <dgm:pt modelId="{95C9995A-AD79-4959-BB18-1B2A937372B2}" type="pres">
      <dgm:prSet presAssocID="{96BB635F-E3AD-46BA-BD71-4E277090CC29}" presName="textRect" presStyleLbl="revTx" presStyleIdx="2" presStyleCnt="6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  <dgm:pt modelId="{C82043E0-20AA-4FBC-8617-D73C7C011F99}" type="pres">
      <dgm:prSet presAssocID="{99C4483C-65F4-4704-831B-3158E4F023BB}" presName="sibTrans" presStyleLbl="sibTrans2D1" presStyleIdx="0" presStyleCnt="0"/>
      <dgm:spPr/>
      <dgm:t>
        <a:bodyPr/>
        <a:lstStyle/>
        <a:p>
          <a:endParaRPr lang="en-US"/>
        </a:p>
      </dgm:t>
    </dgm:pt>
    <dgm:pt modelId="{1988255B-AB30-46F0-B9E5-7667CAAFE98F}" type="pres">
      <dgm:prSet presAssocID="{880E9902-FAEA-4BC6-96F7-D0BA5F776F4E}" presName="compNode" presStyleCnt="0"/>
      <dgm:spPr/>
    </dgm:pt>
    <dgm:pt modelId="{19F90614-19DB-4846-975A-9A4971A488EB}" type="pres">
      <dgm:prSet presAssocID="{880E9902-FAEA-4BC6-96F7-D0BA5F776F4E}" presName="iconBgRect" presStyleLbl="bgShp" presStyleIdx="3" presStyleCnt="6"/>
      <dgm:spPr/>
    </dgm:pt>
    <dgm:pt modelId="{B1A4EBB0-C734-406F-8EAC-2E03FE6DD41E}" type="pres">
      <dgm:prSet presAssocID="{880E9902-FAEA-4BC6-96F7-D0BA5F776F4E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Questionnaire"/>
        </a:ext>
      </dgm:extLst>
    </dgm:pt>
    <dgm:pt modelId="{ADB27AC1-C02F-401E-A765-E92A82064556}" type="pres">
      <dgm:prSet presAssocID="{880E9902-FAEA-4BC6-96F7-D0BA5F776F4E}" presName="spaceRect" presStyleCnt="0"/>
      <dgm:spPr/>
    </dgm:pt>
    <dgm:pt modelId="{1A20A148-D7DF-4230-99B2-8E35C6045500}" type="pres">
      <dgm:prSet presAssocID="{880E9902-FAEA-4BC6-96F7-D0BA5F776F4E}" presName="textRect" presStyleLbl="revTx" presStyleIdx="3" presStyleCnt="6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  <dgm:pt modelId="{C1C0DACF-768E-4E33-8D19-1F6CF884126E}" type="pres">
      <dgm:prSet presAssocID="{90BADC06-D44F-4BA9-A4A5-3A233B60F6D2}" presName="sibTrans" presStyleLbl="sibTrans2D1" presStyleIdx="0" presStyleCnt="0"/>
      <dgm:spPr/>
      <dgm:t>
        <a:bodyPr/>
        <a:lstStyle/>
        <a:p>
          <a:endParaRPr lang="en-US"/>
        </a:p>
      </dgm:t>
    </dgm:pt>
    <dgm:pt modelId="{E22236E9-E4A0-41DB-80B7-8C06F3079E6F}" type="pres">
      <dgm:prSet presAssocID="{6C83E152-731F-4095-9122-319817F6F962}" presName="compNode" presStyleCnt="0"/>
      <dgm:spPr/>
    </dgm:pt>
    <dgm:pt modelId="{065AC8C0-F866-4B89-895C-F2CC2F4A86C4}" type="pres">
      <dgm:prSet presAssocID="{6C83E152-731F-4095-9122-319817F6F962}" presName="iconBgRect" presStyleLbl="bgShp" presStyleIdx="4" presStyleCnt="6"/>
      <dgm:spPr/>
    </dgm:pt>
    <dgm:pt modelId="{BE038063-5802-480B-9FB7-A0C41768DD46}" type="pres">
      <dgm:prSet presAssocID="{6C83E152-731F-4095-9122-319817F6F962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low"/>
        </a:ext>
      </dgm:extLst>
    </dgm:pt>
    <dgm:pt modelId="{27442FA1-29A6-46C9-96E2-6BC52FA0EE3D}" type="pres">
      <dgm:prSet presAssocID="{6C83E152-731F-4095-9122-319817F6F962}" presName="spaceRect" presStyleCnt="0"/>
      <dgm:spPr/>
    </dgm:pt>
    <dgm:pt modelId="{5140D908-1530-4F4A-85D0-7E19BD5F2D6A}" type="pres">
      <dgm:prSet presAssocID="{6C83E152-731F-4095-9122-319817F6F962}" presName="textRect" presStyleLbl="revTx" presStyleIdx="4" presStyleCnt="6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  <dgm:pt modelId="{50D56E39-DF46-4A00-8799-5FB4A7E7438A}" type="pres">
      <dgm:prSet presAssocID="{D3A56557-1E9A-40ED-84D6-D9105AAF1988}" presName="sibTrans" presStyleLbl="sibTrans2D1" presStyleIdx="0" presStyleCnt="0"/>
      <dgm:spPr/>
      <dgm:t>
        <a:bodyPr/>
        <a:lstStyle/>
        <a:p>
          <a:endParaRPr lang="en-US"/>
        </a:p>
      </dgm:t>
    </dgm:pt>
    <dgm:pt modelId="{525F2104-16BD-46EC-866B-D044949E8F13}" type="pres">
      <dgm:prSet presAssocID="{28C6DEB6-432E-4579-B67B-4CF3281D7DEC}" presName="compNode" presStyleCnt="0"/>
      <dgm:spPr/>
    </dgm:pt>
    <dgm:pt modelId="{F6168A9A-3693-4CE6-95C1-78CBE02402D1}" type="pres">
      <dgm:prSet presAssocID="{28C6DEB6-432E-4579-B67B-4CF3281D7DEC}" presName="iconBgRect" presStyleLbl="bgShp" presStyleIdx="5" presStyleCnt="6"/>
      <dgm:spPr/>
    </dgm:pt>
    <dgm:pt modelId="{2040AD22-120B-463F-8C47-5633059E1DFE}" type="pres">
      <dgm:prSet presAssocID="{28C6DEB6-432E-4579-B67B-4CF3281D7DEC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ulleted List"/>
        </a:ext>
      </dgm:extLst>
    </dgm:pt>
    <dgm:pt modelId="{F1868B96-A795-4CFF-80B3-74973F8A4EFA}" type="pres">
      <dgm:prSet presAssocID="{28C6DEB6-432E-4579-B67B-4CF3281D7DEC}" presName="spaceRect" presStyleCnt="0"/>
      <dgm:spPr/>
    </dgm:pt>
    <dgm:pt modelId="{9B9DD6DC-2EF3-4493-B5D1-CDD91E5EC158}" type="pres">
      <dgm:prSet presAssocID="{28C6DEB6-432E-4579-B67B-4CF3281D7DEC}" presName="textRect" presStyleLbl="revTx" presStyleIdx="5" presStyleCnt="6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38BB26F-26F2-4B74-A29B-2EF3A16E938D}" srcId="{472C8176-B684-4F27-9C5C-61467BBCE3A0}" destId="{F8B78DD9-D4DB-4F02-8366-131486E4B10A}" srcOrd="1" destOrd="0" parTransId="{BD320763-7886-4362-B445-417AFC3FCDF7}" sibTransId="{4B659B84-AE9C-494A-A73D-07A894CFAA4C}"/>
    <dgm:cxn modelId="{1EA8DB4E-6180-4EE5-86B5-2358EA0CADBE}" type="presOf" srcId="{D3A56557-1E9A-40ED-84D6-D9105AAF1988}" destId="{50D56E39-DF46-4A00-8799-5FB4A7E7438A}" srcOrd="0" destOrd="0" presId="urn:microsoft.com/office/officeart/2018/2/layout/IconCircleList"/>
    <dgm:cxn modelId="{FD66D9CE-0D27-40F5-BE80-75A0ACBADA94}" type="presOf" srcId="{4B659B84-AE9C-494A-A73D-07A894CFAA4C}" destId="{2B4B875C-8356-401F-A86D-892CAEAB7D3A}" srcOrd="0" destOrd="0" presId="urn:microsoft.com/office/officeart/2018/2/layout/IconCircleList"/>
    <dgm:cxn modelId="{4E19A415-336B-4761-96C9-E099F8D1F17F}" srcId="{472C8176-B684-4F27-9C5C-61467BBCE3A0}" destId="{495E0D7A-B69D-4822-BEC1-C1C0F1145035}" srcOrd="0" destOrd="0" parTransId="{27789FD0-67A4-46AE-AB42-A7F7B9D463C9}" sibTransId="{F7B3108F-140F-4825-B43D-24DC2586C675}"/>
    <dgm:cxn modelId="{AC525E21-BA8C-42D0-B204-7E2CDA2D8B8E}" type="presOf" srcId="{880E9902-FAEA-4BC6-96F7-D0BA5F776F4E}" destId="{1A20A148-D7DF-4230-99B2-8E35C6045500}" srcOrd="0" destOrd="0" presId="urn:microsoft.com/office/officeart/2018/2/layout/IconCircleList"/>
    <dgm:cxn modelId="{009DB33E-A0B6-4B0E-AEC9-FEC5035E79C3}" srcId="{472C8176-B684-4F27-9C5C-61467BBCE3A0}" destId="{6C83E152-731F-4095-9122-319817F6F962}" srcOrd="4" destOrd="0" parTransId="{7A1C0EC5-9A72-4B14-887A-841550D17F3E}" sibTransId="{D3A56557-1E9A-40ED-84D6-D9105AAF1988}"/>
    <dgm:cxn modelId="{19FE9F8F-F453-414D-8BE0-538DCB3E4D3E}" type="presOf" srcId="{495E0D7A-B69D-4822-BEC1-C1C0F1145035}" destId="{F18EB477-3089-4552-90E8-4959D9763DDF}" srcOrd="0" destOrd="0" presId="urn:microsoft.com/office/officeart/2018/2/layout/IconCircleList"/>
    <dgm:cxn modelId="{8FBE7114-7B2D-4735-AA5A-03C281E87FCD}" type="presOf" srcId="{472C8176-B684-4F27-9C5C-61467BBCE3A0}" destId="{0D7CAE9D-6DDA-4E95-99A7-41795F08A231}" srcOrd="0" destOrd="0" presId="urn:microsoft.com/office/officeart/2018/2/layout/IconCircleList"/>
    <dgm:cxn modelId="{78E7A33F-4674-4F9E-B7CC-0A2A9EF4073D}" type="presOf" srcId="{96BB635F-E3AD-46BA-BD71-4E277090CC29}" destId="{95C9995A-AD79-4959-BB18-1B2A937372B2}" srcOrd="0" destOrd="0" presId="urn:microsoft.com/office/officeart/2018/2/layout/IconCircleList"/>
    <dgm:cxn modelId="{A0B8AA9F-252B-4C5E-A9D8-48ECBCD499CF}" srcId="{472C8176-B684-4F27-9C5C-61467BBCE3A0}" destId="{96BB635F-E3AD-46BA-BD71-4E277090CC29}" srcOrd="2" destOrd="0" parTransId="{892B3391-C7ED-44E9-8F08-263ABD54BF37}" sibTransId="{99C4483C-65F4-4704-831B-3158E4F023BB}"/>
    <dgm:cxn modelId="{D5F12BC6-12E1-4032-87C7-9E86D142C563}" type="presOf" srcId="{6C83E152-731F-4095-9122-319817F6F962}" destId="{5140D908-1530-4F4A-85D0-7E19BD5F2D6A}" srcOrd="0" destOrd="0" presId="urn:microsoft.com/office/officeart/2018/2/layout/IconCircleList"/>
    <dgm:cxn modelId="{DEF8078C-3281-482B-BC8F-ADAC68033FDF}" srcId="{472C8176-B684-4F27-9C5C-61467BBCE3A0}" destId="{28C6DEB6-432E-4579-B67B-4CF3281D7DEC}" srcOrd="5" destOrd="0" parTransId="{618A4948-CCE6-4074-BC31-8212215C6957}" sibTransId="{DB2778E3-A893-4D64-A5CE-66BC7ABD4B3F}"/>
    <dgm:cxn modelId="{A50F21AB-005A-4589-8AC1-0DD6C87D41B0}" type="presOf" srcId="{99C4483C-65F4-4704-831B-3158E4F023BB}" destId="{C82043E0-20AA-4FBC-8617-D73C7C011F99}" srcOrd="0" destOrd="0" presId="urn:microsoft.com/office/officeart/2018/2/layout/IconCircleList"/>
    <dgm:cxn modelId="{6DA01F63-646F-488C-B1EF-FC48C0B84FAE}" type="presOf" srcId="{F8B78DD9-D4DB-4F02-8366-131486E4B10A}" destId="{27B58183-D1D5-408F-8311-9CB5D7B5BB08}" srcOrd="0" destOrd="0" presId="urn:microsoft.com/office/officeart/2018/2/layout/IconCircleList"/>
    <dgm:cxn modelId="{7654E932-B810-4848-9F19-C743121270F1}" srcId="{472C8176-B684-4F27-9C5C-61467BBCE3A0}" destId="{880E9902-FAEA-4BC6-96F7-D0BA5F776F4E}" srcOrd="3" destOrd="0" parTransId="{45D8F303-7ED4-4E82-BBCF-9C73F8B7CC73}" sibTransId="{90BADC06-D44F-4BA9-A4A5-3A233B60F6D2}"/>
    <dgm:cxn modelId="{FE580525-092C-4B9D-9DAA-9A88AC144E56}" type="presOf" srcId="{F7B3108F-140F-4825-B43D-24DC2586C675}" destId="{9D73A54D-BC38-4ED5-81AE-6DD0455C3E5B}" srcOrd="0" destOrd="0" presId="urn:microsoft.com/office/officeart/2018/2/layout/IconCircleList"/>
    <dgm:cxn modelId="{1B1C39F2-D79B-41B7-84AD-24AF3F93EB6D}" type="presOf" srcId="{28C6DEB6-432E-4579-B67B-4CF3281D7DEC}" destId="{9B9DD6DC-2EF3-4493-B5D1-CDD91E5EC158}" srcOrd="0" destOrd="0" presId="urn:microsoft.com/office/officeart/2018/2/layout/IconCircleList"/>
    <dgm:cxn modelId="{DAE9DE26-C5E5-4CDF-882D-9BA43EAA6F4D}" type="presOf" srcId="{90BADC06-D44F-4BA9-A4A5-3A233B60F6D2}" destId="{C1C0DACF-768E-4E33-8D19-1F6CF884126E}" srcOrd="0" destOrd="0" presId="urn:microsoft.com/office/officeart/2018/2/layout/IconCircleList"/>
    <dgm:cxn modelId="{449564F2-8F0F-4394-883E-713D4CA050E9}" type="presParOf" srcId="{0D7CAE9D-6DDA-4E95-99A7-41795F08A231}" destId="{C3594EC9-35BA-4E10-B440-B59D0965E148}" srcOrd="0" destOrd="0" presId="urn:microsoft.com/office/officeart/2018/2/layout/IconCircleList"/>
    <dgm:cxn modelId="{CA6C299E-81A5-49A4-ADEB-812C8C0DA26E}" type="presParOf" srcId="{C3594EC9-35BA-4E10-B440-B59D0965E148}" destId="{6EFF939D-D923-460C-A275-4D8214944F52}" srcOrd="0" destOrd="0" presId="urn:microsoft.com/office/officeart/2018/2/layout/IconCircleList"/>
    <dgm:cxn modelId="{54F1363E-25D6-44AF-AC1E-1B78D5BE10B7}" type="presParOf" srcId="{6EFF939D-D923-460C-A275-4D8214944F52}" destId="{22CFD085-3B95-4965-9AAF-04BB6E285D6E}" srcOrd="0" destOrd="0" presId="urn:microsoft.com/office/officeart/2018/2/layout/IconCircleList"/>
    <dgm:cxn modelId="{16EA4857-25B6-4CC0-95BC-8E476B1534E3}" type="presParOf" srcId="{6EFF939D-D923-460C-A275-4D8214944F52}" destId="{7D7DBE27-FA0E-403F-9118-8D82BEF1DC8B}" srcOrd="1" destOrd="0" presId="urn:microsoft.com/office/officeart/2018/2/layout/IconCircleList"/>
    <dgm:cxn modelId="{8021E08A-B11A-4B2F-B318-CD2C2F75AC06}" type="presParOf" srcId="{6EFF939D-D923-460C-A275-4D8214944F52}" destId="{C50A2945-A7F3-4D9E-B882-42E6F5EE8AC3}" srcOrd="2" destOrd="0" presId="urn:microsoft.com/office/officeart/2018/2/layout/IconCircleList"/>
    <dgm:cxn modelId="{057722A1-8CB8-452D-8B24-7005880E9CAD}" type="presParOf" srcId="{6EFF939D-D923-460C-A275-4D8214944F52}" destId="{F18EB477-3089-4552-90E8-4959D9763DDF}" srcOrd="3" destOrd="0" presId="urn:microsoft.com/office/officeart/2018/2/layout/IconCircleList"/>
    <dgm:cxn modelId="{D5E0E082-45CB-4748-81B9-61FA7ED70CC6}" type="presParOf" srcId="{C3594EC9-35BA-4E10-B440-B59D0965E148}" destId="{9D73A54D-BC38-4ED5-81AE-6DD0455C3E5B}" srcOrd="1" destOrd="0" presId="urn:microsoft.com/office/officeart/2018/2/layout/IconCircleList"/>
    <dgm:cxn modelId="{8F31CAFE-C235-4E61-85C7-4D91C47C52CC}" type="presParOf" srcId="{C3594EC9-35BA-4E10-B440-B59D0965E148}" destId="{3DF1DCC9-79A9-4743-AEA8-B9EDC5585AF2}" srcOrd="2" destOrd="0" presId="urn:microsoft.com/office/officeart/2018/2/layout/IconCircleList"/>
    <dgm:cxn modelId="{5CFA5E9D-01A0-4709-A508-2DD54D6AA869}" type="presParOf" srcId="{3DF1DCC9-79A9-4743-AEA8-B9EDC5585AF2}" destId="{26BC4E58-E70C-4D00-9DDB-B1F984236F79}" srcOrd="0" destOrd="0" presId="urn:microsoft.com/office/officeart/2018/2/layout/IconCircleList"/>
    <dgm:cxn modelId="{AF2888F5-5CF2-41AA-827C-08D8C35E49C5}" type="presParOf" srcId="{3DF1DCC9-79A9-4743-AEA8-B9EDC5585AF2}" destId="{1D71EA4A-9934-45DF-B8C6-3225DF58F99F}" srcOrd="1" destOrd="0" presId="urn:microsoft.com/office/officeart/2018/2/layout/IconCircleList"/>
    <dgm:cxn modelId="{09473037-9DD5-4E0E-B6A2-33C39E429921}" type="presParOf" srcId="{3DF1DCC9-79A9-4743-AEA8-B9EDC5585AF2}" destId="{7CF57DB0-C5B2-4A9B-9D9A-39CBB2EFC0BB}" srcOrd="2" destOrd="0" presId="urn:microsoft.com/office/officeart/2018/2/layout/IconCircleList"/>
    <dgm:cxn modelId="{A21492A7-C71C-42AC-B31D-6CEABADF4D5D}" type="presParOf" srcId="{3DF1DCC9-79A9-4743-AEA8-B9EDC5585AF2}" destId="{27B58183-D1D5-408F-8311-9CB5D7B5BB08}" srcOrd="3" destOrd="0" presId="urn:microsoft.com/office/officeart/2018/2/layout/IconCircleList"/>
    <dgm:cxn modelId="{CF4648C0-1034-43E2-8E04-C62F5F7B50AE}" type="presParOf" srcId="{C3594EC9-35BA-4E10-B440-B59D0965E148}" destId="{2B4B875C-8356-401F-A86D-892CAEAB7D3A}" srcOrd="3" destOrd="0" presId="urn:microsoft.com/office/officeart/2018/2/layout/IconCircleList"/>
    <dgm:cxn modelId="{C4F229E1-536F-4B9D-9FFA-AC48556AFED2}" type="presParOf" srcId="{C3594EC9-35BA-4E10-B440-B59D0965E148}" destId="{32148D58-2C1D-4B0C-88A3-F16E04371339}" srcOrd="4" destOrd="0" presId="urn:microsoft.com/office/officeart/2018/2/layout/IconCircleList"/>
    <dgm:cxn modelId="{E77CCD76-AAF5-4F1F-A444-E03A4FDA297D}" type="presParOf" srcId="{32148D58-2C1D-4B0C-88A3-F16E04371339}" destId="{2B1D5263-1736-48B2-8FC0-C5726C879D40}" srcOrd="0" destOrd="0" presId="urn:microsoft.com/office/officeart/2018/2/layout/IconCircleList"/>
    <dgm:cxn modelId="{88C2BB6F-E3BA-40AE-9E06-3236E37C6A13}" type="presParOf" srcId="{32148D58-2C1D-4B0C-88A3-F16E04371339}" destId="{AADABA34-2FE2-4221-AE4B-33548B99FC3C}" srcOrd="1" destOrd="0" presId="urn:microsoft.com/office/officeart/2018/2/layout/IconCircleList"/>
    <dgm:cxn modelId="{C551D58E-E208-4A35-BBE3-762BF2F72235}" type="presParOf" srcId="{32148D58-2C1D-4B0C-88A3-F16E04371339}" destId="{BC0EEAFA-149F-4FC9-BE87-7DBF0C209FF9}" srcOrd="2" destOrd="0" presId="urn:microsoft.com/office/officeart/2018/2/layout/IconCircleList"/>
    <dgm:cxn modelId="{50A4B717-7223-451D-852B-92909D19D9B2}" type="presParOf" srcId="{32148D58-2C1D-4B0C-88A3-F16E04371339}" destId="{95C9995A-AD79-4959-BB18-1B2A937372B2}" srcOrd="3" destOrd="0" presId="urn:microsoft.com/office/officeart/2018/2/layout/IconCircleList"/>
    <dgm:cxn modelId="{1B524E85-CC08-4E69-834C-B5462D3B17D1}" type="presParOf" srcId="{C3594EC9-35BA-4E10-B440-B59D0965E148}" destId="{C82043E0-20AA-4FBC-8617-D73C7C011F99}" srcOrd="5" destOrd="0" presId="urn:microsoft.com/office/officeart/2018/2/layout/IconCircleList"/>
    <dgm:cxn modelId="{5B3E5353-DC3A-4308-805F-7F42B7294F67}" type="presParOf" srcId="{C3594EC9-35BA-4E10-B440-B59D0965E148}" destId="{1988255B-AB30-46F0-B9E5-7667CAAFE98F}" srcOrd="6" destOrd="0" presId="urn:microsoft.com/office/officeart/2018/2/layout/IconCircleList"/>
    <dgm:cxn modelId="{5D9C600E-91CD-4EE4-9A9A-46694B71A10A}" type="presParOf" srcId="{1988255B-AB30-46F0-B9E5-7667CAAFE98F}" destId="{19F90614-19DB-4846-975A-9A4971A488EB}" srcOrd="0" destOrd="0" presId="urn:microsoft.com/office/officeart/2018/2/layout/IconCircleList"/>
    <dgm:cxn modelId="{6A3EFB5E-06B7-40F6-8775-6AD14D6742C7}" type="presParOf" srcId="{1988255B-AB30-46F0-B9E5-7667CAAFE98F}" destId="{B1A4EBB0-C734-406F-8EAC-2E03FE6DD41E}" srcOrd="1" destOrd="0" presId="urn:microsoft.com/office/officeart/2018/2/layout/IconCircleList"/>
    <dgm:cxn modelId="{D73F04DC-2139-48E4-AA8F-9406A48AE7BD}" type="presParOf" srcId="{1988255B-AB30-46F0-B9E5-7667CAAFE98F}" destId="{ADB27AC1-C02F-401E-A765-E92A82064556}" srcOrd="2" destOrd="0" presId="urn:microsoft.com/office/officeart/2018/2/layout/IconCircleList"/>
    <dgm:cxn modelId="{79E96F53-978C-4525-B7FF-924D8CE7298F}" type="presParOf" srcId="{1988255B-AB30-46F0-B9E5-7667CAAFE98F}" destId="{1A20A148-D7DF-4230-99B2-8E35C6045500}" srcOrd="3" destOrd="0" presId="urn:microsoft.com/office/officeart/2018/2/layout/IconCircleList"/>
    <dgm:cxn modelId="{3A1A23F1-691F-4BDA-837A-7689988A948E}" type="presParOf" srcId="{C3594EC9-35BA-4E10-B440-B59D0965E148}" destId="{C1C0DACF-768E-4E33-8D19-1F6CF884126E}" srcOrd="7" destOrd="0" presId="urn:microsoft.com/office/officeart/2018/2/layout/IconCircleList"/>
    <dgm:cxn modelId="{607626F3-53DA-4755-B7DA-F6E1AAD3065F}" type="presParOf" srcId="{C3594EC9-35BA-4E10-B440-B59D0965E148}" destId="{E22236E9-E4A0-41DB-80B7-8C06F3079E6F}" srcOrd="8" destOrd="0" presId="urn:microsoft.com/office/officeart/2018/2/layout/IconCircleList"/>
    <dgm:cxn modelId="{550363CC-476C-49AE-81E9-3E8F0B5B12FC}" type="presParOf" srcId="{E22236E9-E4A0-41DB-80B7-8C06F3079E6F}" destId="{065AC8C0-F866-4B89-895C-F2CC2F4A86C4}" srcOrd="0" destOrd="0" presId="urn:microsoft.com/office/officeart/2018/2/layout/IconCircleList"/>
    <dgm:cxn modelId="{1822746B-8329-4ACD-B99A-E9711FE833B3}" type="presParOf" srcId="{E22236E9-E4A0-41DB-80B7-8C06F3079E6F}" destId="{BE038063-5802-480B-9FB7-A0C41768DD46}" srcOrd="1" destOrd="0" presId="urn:microsoft.com/office/officeart/2018/2/layout/IconCircleList"/>
    <dgm:cxn modelId="{883FE5B0-F612-4A9D-BADA-E3970CD287AF}" type="presParOf" srcId="{E22236E9-E4A0-41DB-80B7-8C06F3079E6F}" destId="{27442FA1-29A6-46C9-96E2-6BC52FA0EE3D}" srcOrd="2" destOrd="0" presId="urn:microsoft.com/office/officeart/2018/2/layout/IconCircleList"/>
    <dgm:cxn modelId="{7F036124-D350-4990-88EB-20D3538ACC2C}" type="presParOf" srcId="{E22236E9-E4A0-41DB-80B7-8C06F3079E6F}" destId="{5140D908-1530-4F4A-85D0-7E19BD5F2D6A}" srcOrd="3" destOrd="0" presId="urn:microsoft.com/office/officeart/2018/2/layout/IconCircleList"/>
    <dgm:cxn modelId="{B6885C24-0673-4E1C-9949-C2A83EB5029B}" type="presParOf" srcId="{C3594EC9-35BA-4E10-B440-B59D0965E148}" destId="{50D56E39-DF46-4A00-8799-5FB4A7E7438A}" srcOrd="9" destOrd="0" presId="urn:microsoft.com/office/officeart/2018/2/layout/IconCircleList"/>
    <dgm:cxn modelId="{25F39324-1CB1-4539-A676-81EFAF1CA7C0}" type="presParOf" srcId="{C3594EC9-35BA-4E10-B440-B59D0965E148}" destId="{525F2104-16BD-46EC-866B-D044949E8F13}" srcOrd="10" destOrd="0" presId="urn:microsoft.com/office/officeart/2018/2/layout/IconCircleList"/>
    <dgm:cxn modelId="{CFCBF417-479F-42BE-9CC1-9C9515B9A1E2}" type="presParOf" srcId="{525F2104-16BD-46EC-866B-D044949E8F13}" destId="{F6168A9A-3693-4CE6-95C1-78CBE02402D1}" srcOrd="0" destOrd="0" presId="urn:microsoft.com/office/officeart/2018/2/layout/IconCircleList"/>
    <dgm:cxn modelId="{2A8C52F1-3CAE-453B-90A8-22BE6EA50CFA}" type="presParOf" srcId="{525F2104-16BD-46EC-866B-D044949E8F13}" destId="{2040AD22-120B-463F-8C47-5633059E1DFE}" srcOrd="1" destOrd="0" presId="urn:microsoft.com/office/officeart/2018/2/layout/IconCircleList"/>
    <dgm:cxn modelId="{AD0AF59F-F60B-46DA-8877-615C4BDB9496}" type="presParOf" srcId="{525F2104-16BD-46EC-866B-D044949E8F13}" destId="{F1868B96-A795-4CFF-80B3-74973F8A4EFA}" srcOrd="2" destOrd="0" presId="urn:microsoft.com/office/officeart/2018/2/layout/IconCircleList"/>
    <dgm:cxn modelId="{91E4C5E9-7FED-49F4-B26E-59AEF5259D3F}" type="presParOf" srcId="{525F2104-16BD-46EC-866B-D044949E8F13}" destId="{9B9DD6DC-2EF3-4493-B5D1-CDD91E5EC158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B43B2DE-5321-4BD3-91AF-E7EEE2ABB460}" type="doc">
      <dgm:prSet loTypeId="urn:microsoft.com/office/officeart/2005/8/layout/vList5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9EA4EF05-07DA-42DA-AC47-E22FCB03BAF6}">
      <dgm:prSet/>
      <dgm:spPr/>
      <dgm:t>
        <a:bodyPr/>
        <a:lstStyle/>
        <a:p>
          <a:r>
            <a:rPr lang="en-US" dirty="0"/>
            <a:t>Summary of methodologies</a:t>
          </a:r>
        </a:p>
      </dgm:t>
    </dgm:pt>
    <dgm:pt modelId="{5336840A-D44B-4445-8684-B252D35A34EE}" type="parTrans" cxnId="{80170DB4-B4A7-4234-889B-34076956C32C}">
      <dgm:prSet/>
      <dgm:spPr/>
      <dgm:t>
        <a:bodyPr/>
        <a:lstStyle/>
        <a:p>
          <a:endParaRPr lang="en-US"/>
        </a:p>
      </dgm:t>
    </dgm:pt>
    <dgm:pt modelId="{8D159AA3-8969-42D5-95E7-DBF1171A8551}" type="sibTrans" cxnId="{80170DB4-B4A7-4234-889B-34076956C32C}">
      <dgm:prSet/>
      <dgm:spPr/>
      <dgm:t>
        <a:bodyPr/>
        <a:lstStyle/>
        <a:p>
          <a:endParaRPr lang="en-US"/>
        </a:p>
      </dgm:t>
    </dgm:pt>
    <dgm:pt modelId="{8AF31F5A-54E4-4218-BA84-32F48BE77AF2}">
      <dgm:prSet/>
      <dgm:spPr/>
      <dgm:t>
        <a:bodyPr/>
        <a:lstStyle/>
        <a:p>
          <a:r>
            <a:rPr lang="en-US" dirty="0"/>
            <a:t>Data Collection</a:t>
          </a:r>
        </a:p>
      </dgm:t>
    </dgm:pt>
    <dgm:pt modelId="{ACF1006F-255B-4E51-9026-5482C9918F8A}" type="parTrans" cxnId="{99696B3A-564B-4AB7-BC40-667D967C1269}">
      <dgm:prSet/>
      <dgm:spPr/>
      <dgm:t>
        <a:bodyPr/>
        <a:lstStyle/>
        <a:p>
          <a:endParaRPr lang="en-US"/>
        </a:p>
      </dgm:t>
    </dgm:pt>
    <dgm:pt modelId="{5C0CACFC-19CF-49DF-A8F0-77F14CB99C1B}" type="sibTrans" cxnId="{99696B3A-564B-4AB7-BC40-667D967C1269}">
      <dgm:prSet/>
      <dgm:spPr/>
      <dgm:t>
        <a:bodyPr/>
        <a:lstStyle/>
        <a:p>
          <a:endParaRPr lang="en-US"/>
        </a:p>
      </dgm:t>
    </dgm:pt>
    <dgm:pt modelId="{6C20965B-A98C-4DB7-A6C4-35C6BEE25B71}">
      <dgm:prSet/>
      <dgm:spPr/>
      <dgm:t>
        <a:bodyPr/>
        <a:lstStyle/>
        <a:p>
          <a:r>
            <a:rPr lang="en-US" dirty="0"/>
            <a:t>Data Wrangling</a:t>
          </a:r>
        </a:p>
      </dgm:t>
    </dgm:pt>
    <dgm:pt modelId="{BBEFAC0B-6CCA-4507-AC55-052B836202E3}" type="parTrans" cxnId="{947A2A16-FFFE-417D-927F-AC9D471B7831}">
      <dgm:prSet/>
      <dgm:spPr/>
      <dgm:t>
        <a:bodyPr/>
        <a:lstStyle/>
        <a:p>
          <a:endParaRPr lang="en-US"/>
        </a:p>
      </dgm:t>
    </dgm:pt>
    <dgm:pt modelId="{90D8B7EA-2141-4180-A51D-F5EC1B7DF7FE}" type="sibTrans" cxnId="{947A2A16-FFFE-417D-927F-AC9D471B7831}">
      <dgm:prSet/>
      <dgm:spPr/>
      <dgm:t>
        <a:bodyPr/>
        <a:lstStyle/>
        <a:p>
          <a:endParaRPr lang="en-US"/>
        </a:p>
      </dgm:t>
    </dgm:pt>
    <dgm:pt modelId="{44DD1DEB-0191-4D16-9D67-FD46F783E18A}">
      <dgm:prSet/>
      <dgm:spPr/>
      <dgm:t>
        <a:bodyPr/>
        <a:lstStyle/>
        <a:p>
          <a:r>
            <a:rPr lang="en-US" dirty="0"/>
            <a:t>EDA with Data Visualization</a:t>
          </a:r>
        </a:p>
      </dgm:t>
    </dgm:pt>
    <dgm:pt modelId="{B028257C-1DE3-460F-AFAC-42F389098C48}" type="parTrans" cxnId="{7CB57083-1D87-4756-B998-25F034791FD5}">
      <dgm:prSet/>
      <dgm:spPr/>
      <dgm:t>
        <a:bodyPr/>
        <a:lstStyle/>
        <a:p>
          <a:endParaRPr lang="en-US"/>
        </a:p>
      </dgm:t>
    </dgm:pt>
    <dgm:pt modelId="{6EF95671-C5BB-4CDF-A3BB-474D09C41BDE}" type="sibTrans" cxnId="{7CB57083-1D87-4756-B998-25F034791FD5}">
      <dgm:prSet/>
      <dgm:spPr/>
      <dgm:t>
        <a:bodyPr/>
        <a:lstStyle/>
        <a:p>
          <a:endParaRPr lang="en-US"/>
        </a:p>
      </dgm:t>
    </dgm:pt>
    <dgm:pt modelId="{ACF42DF2-3035-4B02-A1C4-DAE1B3C0644D}">
      <dgm:prSet/>
      <dgm:spPr/>
      <dgm:t>
        <a:bodyPr/>
        <a:lstStyle/>
        <a:p>
          <a:r>
            <a:rPr lang="en-US" dirty="0"/>
            <a:t>EDA with SQL</a:t>
          </a:r>
        </a:p>
      </dgm:t>
    </dgm:pt>
    <dgm:pt modelId="{6236E56E-5B3C-42DC-B343-ECBDC8B57D0D}" type="parTrans" cxnId="{04EC71F7-39CD-4FB6-B1C6-BC93B382F43A}">
      <dgm:prSet/>
      <dgm:spPr/>
      <dgm:t>
        <a:bodyPr/>
        <a:lstStyle/>
        <a:p>
          <a:endParaRPr lang="en-US"/>
        </a:p>
      </dgm:t>
    </dgm:pt>
    <dgm:pt modelId="{45FD15CF-1327-4263-87BE-C445E0A864CF}" type="sibTrans" cxnId="{04EC71F7-39CD-4FB6-B1C6-BC93B382F43A}">
      <dgm:prSet/>
      <dgm:spPr/>
      <dgm:t>
        <a:bodyPr/>
        <a:lstStyle/>
        <a:p>
          <a:endParaRPr lang="en-US"/>
        </a:p>
      </dgm:t>
    </dgm:pt>
    <dgm:pt modelId="{96F923B7-A79D-4C13-8942-949447FD505F}">
      <dgm:prSet/>
      <dgm:spPr/>
      <dgm:t>
        <a:bodyPr/>
        <a:lstStyle/>
        <a:p>
          <a:r>
            <a:rPr lang="en-US" dirty="0"/>
            <a:t>Building an interactive map with Folium</a:t>
          </a:r>
        </a:p>
      </dgm:t>
    </dgm:pt>
    <dgm:pt modelId="{41D5E2D5-14F1-4590-B879-6D91790B4F25}" type="parTrans" cxnId="{975BEB3A-C26D-4935-8C38-684E9652AB4D}">
      <dgm:prSet/>
      <dgm:spPr/>
      <dgm:t>
        <a:bodyPr/>
        <a:lstStyle/>
        <a:p>
          <a:endParaRPr lang="en-US"/>
        </a:p>
      </dgm:t>
    </dgm:pt>
    <dgm:pt modelId="{D7A13681-92AF-42F3-8F00-9F4DB565A504}" type="sibTrans" cxnId="{975BEB3A-C26D-4935-8C38-684E9652AB4D}">
      <dgm:prSet/>
      <dgm:spPr/>
      <dgm:t>
        <a:bodyPr/>
        <a:lstStyle/>
        <a:p>
          <a:endParaRPr lang="en-US"/>
        </a:p>
      </dgm:t>
    </dgm:pt>
    <dgm:pt modelId="{BA34533B-4DDD-4683-8D74-048AF765031A}">
      <dgm:prSet/>
      <dgm:spPr/>
      <dgm:t>
        <a:bodyPr/>
        <a:lstStyle/>
        <a:p>
          <a:r>
            <a:rPr lang="en-US" dirty="0"/>
            <a:t>Building a Dashboard with </a:t>
          </a:r>
          <a:r>
            <a:rPr lang="en-US" dirty="0" err="1"/>
            <a:t>Plotly</a:t>
          </a:r>
          <a:r>
            <a:rPr lang="en-US" dirty="0"/>
            <a:t> Dash</a:t>
          </a:r>
        </a:p>
      </dgm:t>
    </dgm:pt>
    <dgm:pt modelId="{177273BD-7405-4420-9171-3944D6FC55E1}" type="parTrans" cxnId="{B62535E5-1E92-44EE-8BB5-A18097FF25B0}">
      <dgm:prSet/>
      <dgm:spPr/>
      <dgm:t>
        <a:bodyPr/>
        <a:lstStyle/>
        <a:p>
          <a:endParaRPr lang="en-US"/>
        </a:p>
      </dgm:t>
    </dgm:pt>
    <dgm:pt modelId="{F40F20E4-38FC-42CF-AB77-DE5AC45CF183}" type="sibTrans" cxnId="{B62535E5-1E92-44EE-8BB5-A18097FF25B0}">
      <dgm:prSet/>
      <dgm:spPr/>
      <dgm:t>
        <a:bodyPr/>
        <a:lstStyle/>
        <a:p>
          <a:endParaRPr lang="en-US"/>
        </a:p>
      </dgm:t>
    </dgm:pt>
    <dgm:pt modelId="{1DFFA9AD-78F3-4CBE-8733-B279B87C2BAA}">
      <dgm:prSet/>
      <dgm:spPr/>
      <dgm:t>
        <a:bodyPr/>
        <a:lstStyle/>
        <a:p>
          <a:r>
            <a:rPr lang="en-US" dirty="0"/>
            <a:t>Predictive analysis (Classification) </a:t>
          </a:r>
        </a:p>
      </dgm:t>
    </dgm:pt>
    <dgm:pt modelId="{1D59D80E-DC46-4D82-B27A-EC4E2F4B918F}" type="parTrans" cxnId="{2674F97A-8D09-4326-B583-7494CF140B12}">
      <dgm:prSet/>
      <dgm:spPr/>
      <dgm:t>
        <a:bodyPr/>
        <a:lstStyle/>
        <a:p>
          <a:endParaRPr lang="en-US"/>
        </a:p>
      </dgm:t>
    </dgm:pt>
    <dgm:pt modelId="{59294C73-928E-4776-AF74-20925197A947}" type="sibTrans" cxnId="{2674F97A-8D09-4326-B583-7494CF140B12}">
      <dgm:prSet/>
      <dgm:spPr/>
      <dgm:t>
        <a:bodyPr/>
        <a:lstStyle/>
        <a:p>
          <a:endParaRPr lang="en-US"/>
        </a:p>
      </dgm:t>
    </dgm:pt>
    <dgm:pt modelId="{52E22D9A-0DEC-41C8-81AF-CF7FDB3AFAAF}">
      <dgm:prSet/>
      <dgm:spPr/>
      <dgm:t>
        <a:bodyPr/>
        <a:lstStyle/>
        <a:p>
          <a:r>
            <a:rPr lang="en-US" dirty="0"/>
            <a:t>Summary of all results</a:t>
          </a:r>
        </a:p>
      </dgm:t>
    </dgm:pt>
    <dgm:pt modelId="{1C09B07B-9590-4A45-8772-0A25E1D94CD2}" type="parTrans" cxnId="{90FD4106-D91B-421B-90C5-35037F35719E}">
      <dgm:prSet/>
      <dgm:spPr/>
      <dgm:t>
        <a:bodyPr/>
        <a:lstStyle/>
        <a:p>
          <a:endParaRPr lang="en-US"/>
        </a:p>
      </dgm:t>
    </dgm:pt>
    <dgm:pt modelId="{4DFF6E15-EC22-4708-BE9A-E34FF5FFAC0A}" type="sibTrans" cxnId="{90FD4106-D91B-421B-90C5-35037F35719E}">
      <dgm:prSet/>
      <dgm:spPr/>
      <dgm:t>
        <a:bodyPr/>
        <a:lstStyle/>
        <a:p>
          <a:endParaRPr lang="en-US"/>
        </a:p>
      </dgm:t>
    </dgm:pt>
    <dgm:pt modelId="{231B158A-7A80-4A01-8116-2E67A297D1E0}">
      <dgm:prSet/>
      <dgm:spPr/>
      <dgm:t>
        <a:bodyPr/>
        <a:lstStyle/>
        <a:p>
          <a:r>
            <a:rPr lang="en-US" dirty="0"/>
            <a:t>Exploratory data analysis results</a:t>
          </a:r>
        </a:p>
      </dgm:t>
    </dgm:pt>
    <dgm:pt modelId="{3880559F-F213-43B8-A17C-60E8EAC2E725}" type="parTrans" cxnId="{53552AF3-8E53-4E4D-A7E4-8D111C98A1BE}">
      <dgm:prSet/>
      <dgm:spPr/>
      <dgm:t>
        <a:bodyPr/>
        <a:lstStyle/>
        <a:p>
          <a:endParaRPr lang="en-US"/>
        </a:p>
      </dgm:t>
    </dgm:pt>
    <dgm:pt modelId="{9F622FBF-B8CF-44C1-90AE-0716E94940DC}" type="sibTrans" cxnId="{53552AF3-8E53-4E4D-A7E4-8D111C98A1BE}">
      <dgm:prSet/>
      <dgm:spPr/>
      <dgm:t>
        <a:bodyPr/>
        <a:lstStyle/>
        <a:p>
          <a:endParaRPr lang="en-US"/>
        </a:p>
      </dgm:t>
    </dgm:pt>
    <dgm:pt modelId="{D971350B-4821-427D-B3C7-3A0E651C31E8}">
      <dgm:prSet/>
      <dgm:spPr/>
      <dgm:t>
        <a:bodyPr/>
        <a:lstStyle/>
        <a:p>
          <a:r>
            <a:rPr lang="en-US" dirty="0"/>
            <a:t>Interactive analytics demo in screenshots</a:t>
          </a:r>
        </a:p>
      </dgm:t>
    </dgm:pt>
    <dgm:pt modelId="{A279AD34-670B-44D6-8719-CD3AA133C04C}" type="parTrans" cxnId="{E1207D58-4F6D-4BF8-839C-B2DC8D314655}">
      <dgm:prSet/>
      <dgm:spPr/>
      <dgm:t>
        <a:bodyPr/>
        <a:lstStyle/>
        <a:p>
          <a:endParaRPr lang="en-US"/>
        </a:p>
      </dgm:t>
    </dgm:pt>
    <dgm:pt modelId="{C77E3359-D248-47BF-AAEF-F7459132E399}" type="sibTrans" cxnId="{E1207D58-4F6D-4BF8-839C-B2DC8D314655}">
      <dgm:prSet/>
      <dgm:spPr/>
      <dgm:t>
        <a:bodyPr/>
        <a:lstStyle/>
        <a:p>
          <a:endParaRPr lang="en-US"/>
        </a:p>
      </dgm:t>
    </dgm:pt>
    <dgm:pt modelId="{27541FF3-FA99-4C57-8559-68042D7E9F74}">
      <dgm:prSet/>
      <dgm:spPr/>
      <dgm:t>
        <a:bodyPr/>
        <a:lstStyle/>
        <a:p>
          <a:r>
            <a:rPr lang="en-US" dirty="0"/>
            <a:t>Predictive analysis results</a:t>
          </a:r>
        </a:p>
      </dgm:t>
    </dgm:pt>
    <dgm:pt modelId="{6CFC158B-DF1C-4374-B3A3-B49B77796F17}" type="parTrans" cxnId="{4325125F-56A4-4147-BF27-0C4CFB78FDD9}">
      <dgm:prSet/>
      <dgm:spPr/>
      <dgm:t>
        <a:bodyPr/>
        <a:lstStyle/>
        <a:p>
          <a:endParaRPr lang="en-US"/>
        </a:p>
      </dgm:t>
    </dgm:pt>
    <dgm:pt modelId="{B0F27D50-0489-4497-ADCE-C2D727C8507D}" type="sibTrans" cxnId="{4325125F-56A4-4147-BF27-0C4CFB78FDD9}">
      <dgm:prSet/>
      <dgm:spPr/>
      <dgm:t>
        <a:bodyPr/>
        <a:lstStyle/>
        <a:p>
          <a:endParaRPr lang="en-US"/>
        </a:p>
      </dgm:t>
    </dgm:pt>
    <dgm:pt modelId="{CD9C0A7E-4A62-4552-A6A7-A74939AA1904}" type="pres">
      <dgm:prSet presAssocID="{2B43B2DE-5321-4BD3-91AF-E7EEE2ABB460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FFFB12D-F991-4D41-896E-6B532F5DD728}" type="pres">
      <dgm:prSet presAssocID="{9EA4EF05-07DA-42DA-AC47-E22FCB03BAF6}" presName="linNode" presStyleCnt="0"/>
      <dgm:spPr/>
    </dgm:pt>
    <dgm:pt modelId="{CAF05793-C09D-4CF6-86F9-C7DDBF41D516}" type="pres">
      <dgm:prSet presAssocID="{9EA4EF05-07DA-42DA-AC47-E22FCB03BAF6}" presName="parentText" presStyleLbl="node1" presStyleIdx="0" presStyleCnt="2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63B8E03-4817-45F0-ADFD-82A654062AE9}" type="pres">
      <dgm:prSet presAssocID="{9EA4EF05-07DA-42DA-AC47-E22FCB03BAF6}" presName="descendantText" presStyleLbl="alignAccFollow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818DEF2-2B99-4C57-8657-41812CB25F55}" type="pres">
      <dgm:prSet presAssocID="{8D159AA3-8969-42D5-95E7-DBF1171A8551}" presName="sp" presStyleCnt="0"/>
      <dgm:spPr/>
    </dgm:pt>
    <dgm:pt modelId="{A04A3102-4945-492F-84FF-CF972FC41CEA}" type="pres">
      <dgm:prSet presAssocID="{52E22D9A-0DEC-41C8-81AF-CF7FDB3AFAAF}" presName="linNode" presStyleCnt="0"/>
      <dgm:spPr/>
    </dgm:pt>
    <dgm:pt modelId="{EA8184C1-0BA3-4BDE-A3D4-B00C6A78E993}" type="pres">
      <dgm:prSet presAssocID="{52E22D9A-0DEC-41C8-81AF-CF7FDB3AFAAF}" presName="parentText" presStyleLbl="node1" presStyleIdx="1" presStyleCnt="2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E7CD08D-E5FE-47BA-A869-AC923C3B0E1D}" type="pres">
      <dgm:prSet presAssocID="{52E22D9A-0DEC-41C8-81AF-CF7FDB3AFAAF}" presName="descendantText" presStyleLbl="alignAccFollow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E4221A5-F9FD-45BE-BC11-9D2B118F1D1D}" type="presOf" srcId="{231B158A-7A80-4A01-8116-2E67A297D1E0}" destId="{CE7CD08D-E5FE-47BA-A869-AC923C3B0E1D}" srcOrd="0" destOrd="0" presId="urn:microsoft.com/office/officeart/2005/8/layout/vList5"/>
    <dgm:cxn modelId="{53552AF3-8E53-4E4D-A7E4-8D111C98A1BE}" srcId="{52E22D9A-0DEC-41C8-81AF-CF7FDB3AFAAF}" destId="{231B158A-7A80-4A01-8116-2E67A297D1E0}" srcOrd="0" destOrd="0" parTransId="{3880559F-F213-43B8-A17C-60E8EAC2E725}" sibTransId="{9F622FBF-B8CF-44C1-90AE-0716E94940DC}"/>
    <dgm:cxn modelId="{16F8C843-0BCE-4802-9DE2-4C782AE144E8}" type="presOf" srcId="{9EA4EF05-07DA-42DA-AC47-E22FCB03BAF6}" destId="{CAF05793-C09D-4CF6-86F9-C7DDBF41D516}" srcOrd="0" destOrd="0" presId="urn:microsoft.com/office/officeart/2005/8/layout/vList5"/>
    <dgm:cxn modelId="{A819316A-29C6-453F-BABC-B1B729CC4B5D}" type="presOf" srcId="{52E22D9A-0DEC-41C8-81AF-CF7FDB3AFAAF}" destId="{EA8184C1-0BA3-4BDE-A3D4-B00C6A78E993}" srcOrd="0" destOrd="0" presId="urn:microsoft.com/office/officeart/2005/8/layout/vList5"/>
    <dgm:cxn modelId="{EA9AA589-C7E4-4BCA-8580-C35EBA3AD9A7}" type="presOf" srcId="{ACF42DF2-3035-4B02-A1C4-DAE1B3C0644D}" destId="{F63B8E03-4817-45F0-ADFD-82A654062AE9}" srcOrd="0" destOrd="3" presId="urn:microsoft.com/office/officeart/2005/8/layout/vList5"/>
    <dgm:cxn modelId="{6C878D92-6F37-4874-9406-0EB2CA665AE1}" type="presOf" srcId="{96F923B7-A79D-4C13-8942-949447FD505F}" destId="{F63B8E03-4817-45F0-ADFD-82A654062AE9}" srcOrd="0" destOrd="4" presId="urn:microsoft.com/office/officeart/2005/8/layout/vList5"/>
    <dgm:cxn modelId="{E1207D58-4F6D-4BF8-839C-B2DC8D314655}" srcId="{52E22D9A-0DEC-41C8-81AF-CF7FDB3AFAAF}" destId="{D971350B-4821-427D-B3C7-3A0E651C31E8}" srcOrd="1" destOrd="0" parTransId="{A279AD34-670B-44D6-8719-CD3AA133C04C}" sibTransId="{C77E3359-D248-47BF-AAEF-F7459132E399}"/>
    <dgm:cxn modelId="{4325125F-56A4-4147-BF27-0C4CFB78FDD9}" srcId="{52E22D9A-0DEC-41C8-81AF-CF7FDB3AFAAF}" destId="{27541FF3-FA99-4C57-8559-68042D7E9F74}" srcOrd="2" destOrd="0" parTransId="{6CFC158B-DF1C-4374-B3A3-B49B77796F17}" sibTransId="{B0F27D50-0489-4497-ADCE-C2D727C8507D}"/>
    <dgm:cxn modelId="{947A2A16-FFFE-417D-927F-AC9D471B7831}" srcId="{9EA4EF05-07DA-42DA-AC47-E22FCB03BAF6}" destId="{6C20965B-A98C-4DB7-A6C4-35C6BEE25B71}" srcOrd="1" destOrd="0" parTransId="{BBEFAC0B-6CCA-4507-AC55-052B836202E3}" sibTransId="{90D8B7EA-2141-4180-A51D-F5EC1B7DF7FE}"/>
    <dgm:cxn modelId="{B62535E5-1E92-44EE-8BB5-A18097FF25B0}" srcId="{9EA4EF05-07DA-42DA-AC47-E22FCB03BAF6}" destId="{BA34533B-4DDD-4683-8D74-048AF765031A}" srcOrd="5" destOrd="0" parTransId="{177273BD-7405-4420-9171-3944D6FC55E1}" sibTransId="{F40F20E4-38FC-42CF-AB77-DE5AC45CF183}"/>
    <dgm:cxn modelId="{ABA610F3-7DA7-43E0-8D1A-2A07B75C6827}" type="presOf" srcId="{8AF31F5A-54E4-4218-BA84-32F48BE77AF2}" destId="{F63B8E03-4817-45F0-ADFD-82A654062AE9}" srcOrd="0" destOrd="0" presId="urn:microsoft.com/office/officeart/2005/8/layout/vList5"/>
    <dgm:cxn modelId="{7CB57083-1D87-4756-B998-25F034791FD5}" srcId="{9EA4EF05-07DA-42DA-AC47-E22FCB03BAF6}" destId="{44DD1DEB-0191-4D16-9D67-FD46F783E18A}" srcOrd="2" destOrd="0" parTransId="{B028257C-1DE3-460F-AFAC-42F389098C48}" sibTransId="{6EF95671-C5BB-4CDF-A3BB-474D09C41BDE}"/>
    <dgm:cxn modelId="{99696B3A-564B-4AB7-BC40-667D967C1269}" srcId="{9EA4EF05-07DA-42DA-AC47-E22FCB03BAF6}" destId="{8AF31F5A-54E4-4218-BA84-32F48BE77AF2}" srcOrd="0" destOrd="0" parTransId="{ACF1006F-255B-4E51-9026-5482C9918F8A}" sibTransId="{5C0CACFC-19CF-49DF-A8F0-77F14CB99C1B}"/>
    <dgm:cxn modelId="{04EC71F7-39CD-4FB6-B1C6-BC93B382F43A}" srcId="{9EA4EF05-07DA-42DA-AC47-E22FCB03BAF6}" destId="{ACF42DF2-3035-4B02-A1C4-DAE1B3C0644D}" srcOrd="3" destOrd="0" parTransId="{6236E56E-5B3C-42DC-B343-ECBDC8B57D0D}" sibTransId="{45FD15CF-1327-4263-87BE-C445E0A864CF}"/>
    <dgm:cxn modelId="{41C43126-9C81-4048-8992-DA1FFD6B11CF}" type="presOf" srcId="{6C20965B-A98C-4DB7-A6C4-35C6BEE25B71}" destId="{F63B8E03-4817-45F0-ADFD-82A654062AE9}" srcOrd="0" destOrd="1" presId="urn:microsoft.com/office/officeart/2005/8/layout/vList5"/>
    <dgm:cxn modelId="{975BEB3A-C26D-4935-8C38-684E9652AB4D}" srcId="{9EA4EF05-07DA-42DA-AC47-E22FCB03BAF6}" destId="{96F923B7-A79D-4C13-8942-949447FD505F}" srcOrd="4" destOrd="0" parTransId="{41D5E2D5-14F1-4590-B879-6D91790B4F25}" sibTransId="{D7A13681-92AF-42F3-8F00-9F4DB565A504}"/>
    <dgm:cxn modelId="{E868C743-E669-4EC4-91B4-94518AD7974C}" type="presOf" srcId="{BA34533B-4DDD-4683-8D74-048AF765031A}" destId="{F63B8E03-4817-45F0-ADFD-82A654062AE9}" srcOrd="0" destOrd="5" presId="urn:microsoft.com/office/officeart/2005/8/layout/vList5"/>
    <dgm:cxn modelId="{A588E517-94A7-4336-AB5D-360AA914F4D3}" type="presOf" srcId="{D971350B-4821-427D-B3C7-3A0E651C31E8}" destId="{CE7CD08D-E5FE-47BA-A869-AC923C3B0E1D}" srcOrd="0" destOrd="1" presId="urn:microsoft.com/office/officeart/2005/8/layout/vList5"/>
    <dgm:cxn modelId="{90FD4106-D91B-421B-90C5-35037F35719E}" srcId="{2B43B2DE-5321-4BD3-91AF-E7EEE2ABB460}" destId="{52E22D9A-0DEC-41C8-81AF-CF7FDB3AFAAF}" srcOrd="1" destOrd="0" parTransId="{1C09B07B-9590-4A45-8772-0A25E1D94CD2}" sibTransId="{4DFF6E15-EC22-4708-BE9A-E34FF5FFAC0A}"/>
    <dgm:cxn modelId="{54559F82-9992-4728-82A6-3D7040A82CC4}" type="presOf" srcId="{1DFFA9AD-78F3-4CBE-8733-B279B87C2BAA}" destId="{F63B8E03-4817-45F0-ADFD-82A654062AE9}" srcOrd="0" destOrd="6" presId="urn:microsoft.com/office/officeart/2005/8/layout/vList5"/>
    <dgm:cxn modelId="{80170DB4-B4A7-4234-889B-34076956C32C}" srcId="{2B43B2DE-5321-4BD3-91AF-E7EEE2ABB460}" destId="{9EA4EF05-07DA-42DA-AC47-E22FCB03BAF6}" srcOrd="0" destOrd="0" parTransId="{5336840A-D44B-4445-8684-B252D35A34EE}" sibTransId="{8D159AA3-8969-42D5-95E7-DBF1171A8551}"/>
    <dgm:cxn modelId="{E8675642-804B-48CC-9CD1-D16C46BD33F9}" type="presOf" srcId="{2B43B2DE-5321-4BD3-91AF-E7EEE2ABB460}" destId="{CD9C0A7E-4A62-4552-A6A7-A74939AA1904}" srcOrd="0" destOrd="0" presId="urn:microsoft.com/office/officeart/2005/8/layout/vList5"/>
    <dgm:cxn modelId="{A1452EF2-AF09-4C88-A4BC-3FD440743149}" type="presOf" srcId="{27541FF3-FA99-4C57-8559-68042D7E9F74}" destId="{CE7CD08D-E5FE-47BA-A869-AC923C3B0E1D}" srcOrd="0" destOrd="2" presId="urn:microsoft.com/office/officeart/2005/8/layout/vList5"/>
    <dgm:cxn modelId="{614A8FA2-463B-4FBD-B108-2B3F5AF809E2}" type="presOf" srcId="{44DD1DEB-0191-4D16-9D67-FD46F783E18A}" destId="{F63B8E03-4817-45F0-ADFD-82A654062AE9}" srcOrd="0" destOrd="2" presId="urn:microsoft.com/office/officeart/2005/8/layout/vList5"/>
    <dgm:cxn modelId="{2674F97A-8D09-4326-B583-7494CF140B12}" srcId="{9EA4EF05-07DA-42DA-AC47-E22FCB03BAF6}" destId="{1DFFA9AD-78F3-4CBE-8733-B279B87C2BAA}" srcOrd="6" destOrd="0" parTransId="{1D59D80E-DC46-4D82-B27A-EC4E2F4B918F}" sibTransId="{59294C73-928E-4776-AF74-20925197A947}"/>
    <dgm:cxn modelId="{3B3A6B57-E920-4480-9F32-696235D4F2FC}" type="presParOf" srcId="{CD9C0A7E-4A62-4552-A6A7-A74939AA1904}" destId="{8FFFB12D-F991-4D41-896E-6B532F5DD728}" srcOrd="0" destOrd="0" presId="urn:microsoft.com/office/officeart/2005/8/layout/vList5"/>
    <dgm:cxn modelId="{FC5C62B5-B8A3-4F1A-8DEE-155257547EAD}" type="presParOf" srcId="{8FFFB12D-F991-4D41-896E-6B532F5DD728}" destId="{CAF05793-C09D-4CF6-86F9-C7DDBF41D516}" srcOrd="0" destOrd="0" presId="urn:microsoft.com/office/officeart/2005/8/layout/vList5"/>
    <dgm:cxn modelId="{507B3CA7-CB68-48F7-B392-2E5C75A51960}" type="presParOf" srcId="{8FFFB12D-F991-4D41-896E-6B532F5DD728}" destId="{F63B8E03-4817-45F0-ADFD-82A654062AE9}" srcOrd="1" destOrd="0" presId="urn:microsoft.com/office/officeart/2005/8/layout/vList5"/>
    <dgm:cxn modelId="{D8B5D432-A4D3-42F3-8A47-CFEFACAFB74F}" type="presParOf" srcId="{CD9C0A7E-4A62-4552-A6A7-A74939AA1904}" destId="{1818DEF2-2B99-4C57-8657-41812CB25F55}" srcOrd="1" destOrd="0" presId="urn:microsoft.com/office/officeart/2005/8/layout/vList5"/>
    <dgm:cxn modelId="{A3B5F6F6-0462-42BA-9FFB-DA124842437D}" type="presParOf" srcId="{CD9C0A7E-4A62-4552-A6A7-A74939AA1904}" destId="{A04A3102-4945-492F-84FF-CF972FC41CEA}" srcOrd="2" destOrd="0" presId="urn:microsoft.com/office/officeart/2005/8/layout/vList5"/>
    <dgm:cxn modelId="{FDBEAA70-EC2B-4D98-97B7-E7A49F62A8CF}" type="presParOf" srcId="{A04A3102-4945-492F-84FF-CF972FC41CEA}" destId="{EA8184C1-0BA3-4BDE-A3D4-B00C6A78E993}" srcOrd="0" destOrd="0" presId="urn:microsoft.com/office/officeart/2005/8/layout/vList5"/>
    <dgm:cxn modelId="{CA8CC56A-82DE-4F7C-AB84-A62DAAF1B833}" type="presParOf" srcId="{A04A3102-4945-492F-84FF-CF972FC41CEA}" destId="{CE7CD08D-E5FE-47BA-A869-AC923C3B0E1D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898D367-5FBB-46AE-BB8B-78CE888D9D4C}" type="doc">
      <dgm:prSet loTypeId="urn:microsoft.com/office/officeart/2005/8/layout/default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904C29F3-99D0-4080-87BA-593713C332BF}">
      <dgm:prSet/>
      <dgm:spPr/>
      <dgm:t>
        <a:bodyPr/>
        <a:lstStyle/>
        <a:p>
          <a:r>
            <a:rPr lang="en-US"/>
            <a:t>Executive Summary</a:t>
          </a:r>
        </a:p>
      </dgm:t>
    </dgm:pt>
    <dgm:pt modelId="{AB0A5545-50F2-4CD6-A32C-14DDBA87D51E}" type="parTrans" cxnId="{C6A65422-DB0C-4891-93CD-6CDD0C08D895}">
      <dgm:prSet/>
      <dgm:spPr/>
      <dgm:t>
        <a:bodyPr/>
        <a:lstStyle/>
        <a:p>
          <a:endParaRPr lang="en-US"/>
        </a:p>
      </dgm:t>
    </dgm:pt>
    <dgm:pt modelId="{35683ADC-FEF6-441C-B285-FD758EBA426A}" type="sibTrans" cxnId="{C6A65422-DB0C-4891-93CD-6CDD0C08D895}">
      <dgm:prSet/>
      <dgm:spPr/>
      <dgm:t>
        <a:bodyPr/>
        <a:lstStyle/>
        <a:p>
          <a:endParaRPr lang="en-US"/>
        </a:p>
      </dgm:t>
    </dgm:pt>
    <dgm:pt modelId="{1C6B445B-5D9E-42C9-84FE-B07E9E7CB107}">
      <dgm:prSet/>
      <dgm:spPr/>
      <dgm:t>
        <a:bodyPr/>
        <a:lstStyle/>
        <a:p>
          <a:r>
            <a:rPr lang="en-US"/>
            <a:t>Data collection methodology:</a:t>
          </a:r>
        </a:p>
      </dgm:t>
    </dgm:pt>
    <dgm:pt modelId="{138DFC7B-9DAE-4656-94FA-0D13A12B98F5}" type="parTrans" cxnId="{F1A2381A-4456-4FD1-8887-979984BD2DC6}">
      <dgm:prSet/>
      <dgm:spPr/>
      <dgm:t>
        <a:bodyPr/>
        <a:lstStyle/>
        <a:p>
          <a:endParaRPr lang="en-US"/>
        </a:p>
      </dgm:t>
    </dgm:pt>
    <dgm:pt modelId="{FE5CAEE0-EB32-433D-A6A3-CC76EDA551A6}" type="sibTrans" cxnId="{F1A2381A-4456-4FD1-8887-979984BD2DC6}">
      <dgm:prSet/>
      <dgm:spPr/>
      <dgm:t>
        <a:bodyPr/>
        <a:lstStyle/>
        <a:p>
          <a:endParaRPr lang="en-US"/>
        </a:p>
      </dgm:t>
    </dgm:pt>
    <dgm:pt modelId="{EA55C3A0-8956-4F4B-9FCA-8B6ACA06CC66}">
      <dgm:prSet/>
      <dgm:spPr/>
      <dgm:t>
        <a:bodyPr/>
        <a:lstStyle/>
        <a:p>
          <a:r>
            <a:rPr lang="en-US"/>
            <a:t>SpaceX REST API</a:t>
          </a:r>
        </a:p>
      </dgm:t>
    </dgm:pt>
    <dgm:pt modelId="{68997814-D738-4AB5-8CB2-ABC9DAA5ACED}" type="parTrans" cxnId="{C51081C2-2555-4ACA-88E2-6C02B1F1EC3A}">
      <dgm:prSet/>
      <dgm:spPr/>
      <dgm:t>
        <a:bodyPr/>
        <a:lstStyle/>
        <a:p>
          <a:endParaRPr lang="en-US"/>
        </a:p>
      </dgm:t>
    </dgm:pt>
    <dgm:pt modelId="{1FB02EBB-0DA1-4FD5-B82B-9C68C30050A0}" type="sibTrans" cxnId="{C51081C2-2555-4ACA-88E2-6C02B1F1EC3A}">
      <dgm:prSet/>
      <dgm:spPr/>
      <dgm:t>
        <a:bodyPr/>
        <a:lstStyle/>
        <a:p>
          <a:endParaRPr lang="en-US"/>
        </a:p>
      </dgm:t>
    </dgm:pt>
    <dgm:pt modelId="{73696709-C2FB-4CC7-99C9-382516BF000F}">
      <dgm:prSet/>
      <dgm:spPr/>
      <dgm:t>
        <a:bodyPr/>
        <a:lstStyle/>
        <a:p>
          <a:r>
            <a:rPr lang="en-US"/>
            <a:t>Web Scraping from Wikipedia</a:t>
          </a:r>
        </a:p>
      </dgm:t>
    </dgm:pt>
    <dgm:pt modelId="{718D26EC-C567-4DEB-A723-187888BBD056}" type="parTrans" cxnId="{2B2EEC69-B3FD-4F58-BCB0-64649572A2FF}">
      <dgm:prSet/>
      <dgm:spPr/>
      <dgm:t>
        <a:bodyPr/>
        <a:lstStyle/>
        <a:p>
          <a:endParaRPr lang="en-US"/>
        </a:p>
      </dgm:t>
    </dgm:pt>
    <dgm:pt modelId="{3DC713A1-5F8B-4D26-9D33-20E76C85F765}" type="sibTrans" cxnId="{2B2EEC69-B3FD-4F58-BCB0-64649572A2FF}">
      <dgm:prSet/>
      <dgm:spPr/>
      <dgm:t>
        <a:bodyPr/>
        <a:lstStyle/>
        <a:p>
          <a:endParaRPr lang="en-US"/>
        </a:p>
      </dgm:t>
    </dgm:pt>
    <dgm:pt modelId="{8BE60E2C-5817-4BF1-A321-8D1A02F86C35}">
      <dgm:prSet/>
      <dgm:spPr/>
      <dgm:t>
        <a:bodyPr/>
        <a:lstStyle/>
        <a:p>
          <a:r>
            <a:rPr lang="en-US"/>
            <a:t>Performed data wrangling</a:t>
          </a:r>
        </a:p>
      </dgm:t>
    </dgm:pt>
    <dgm:pt modelId="{ABA93747-B5D5-464C-B067-92566D963300}" type="parTrans" cxnId="{CE57874E-E587-400B-960B-529B7803609B}">
      <dgm:prSet/>
      <dgm:spPr/>
      <dgm:t>
        <a:bodyPr/>
        <a:lstStyle/>
        <a:p>
          <a:endParaRPr lang="en-US"/>
        </a:p>
      </dgm:t>
    </dgm:pt>
    <dgm:pt modelId="{22976246-E2FB-4594-B7A7-772123B8E610}" type="sibTrans" cxnId="{CE57874E-E587-400B-960B-529B7803609B}">
      <dgm:prSet/>
      <dgm:spPr/>
      <dgm:t>
        <a:bodyPr/>
        <a:lstStyle/>
        <a:p>
          <a:endParaRPr lang="en-US"/>
        </a:p>
      </dgm:t>
    </dgm:pt>
    <dgm:pt modelId="{BE66DD56-2B8D-4428-84D1-3B4E56202108}">
      <dgm:prSet/>
      <dgm:spPr/>
      <dgm:t>
        <a:bodyPr/>
        <a:lstStyle/>
        <a:p>
          <a:r>
            <a:rPr lang="en-US"/>
            <a:t>One Hot Encoding was done on landing outcome column.</a:t>
          </a:r>
        </a:p>
      </dgm:t>
    </dgm:pt>
    <dgm:pt modelId="{EA6E798C-24DE-4FCB-B660-D578CC5B081C}" type="parTrans" cxnId="{37D9472D-C930-4A94-BB9E-7C0428913BC0}">
      <dgm:prSet/>
      <dgm:spPr/>
      <dgm:t>
        <a:bodyPr/>
        <a:lstStyle/>
        <a:p>
          <a:endParaRPr lang="en-US"/>
        </a:p>
      </dgm:t>
    </dgm:pt>
    <dgm:pt modelId="{91C391D8-8A3F-4722-A43A-9EDF8F5CC5CB}" type="sibTrans" cxnId="{37D9472D-C930-4A94-BB9E-7C0428913BC0}">
      <dgm:prSet/>
      <dgm:spPr/>
      <dgm:t>
        <a:bodyPr/>
        <a:lstStyle/>
        <a:p>
          <a:endParaRPr lang="en-US"/>
        </a:p>
      </dgm:t>
    </dgm:pt>
    <dgm:pt modelId="{549473F4-DC6B-48AF-B55C-1BEB7AC4FE92}">
      <dgm:prSet/>
      <dgm:spPr/>
      <dgm:t>
        <a:bodyPr/>
        <a:lstStyle/>
        <a:p>
          <a:r>
            <a:rPr lang="en-US"/>
            <a:t>Performed exploratory data analysis (EDA) using visualization and SQL</a:t>
          </a:r>
        </a:p>
      </dgm:t>
    </dgm:pt>
    <dgm:pt modelId="{5BDAB257-38B0-4622-85E1-F2D538E6FFB4}" type="parTrans" cxnId="{693834B9-4BC9-4D85-AFC0-392C56AA6A41}">
      <dgm:prSet/>
      <dgm:spPr/>
      <dgm:t>
        <a:bodyPr/>
        <a:lstStyle/>
        <a:p>
          <a:endParaRPr lang="en-US"/>
        </a:p>
      </dgm:t>
    </dgm:pt>
    <dgm:pt modelId="{D0E4C2C9-6393-4185-90F2-00E287842581}" type="sibTrans" cxnId="{693834B9-4BC9-4D85-AFC0-392C56AA6A41}">
      <dgm:prSet/>
      <dgm:spPr/>
      <dgm:t>
        <a:bodyPr/>
        <a:lstStyle/>
        <a:p>
          <a:endParaRPr lang="en-US"/>
        </a:p>
      </dgm:t>
    </dgm:pt>
    <dgm:pt modelId="{772B1960-684E-4BF6-B280-5B822EF7AD56}">
      <dgm:prSet/>
      <dgm:spPr/>
      <dgm:t>
        <a:bodyPr/>
        <a:lstStyle/>
        <a:p>
          <a:r>
            <a:rPr lang="en-US"/>
            <a:t>Performed interactive visual analytics using Folium and Plotly Dash</a:t>
          </a:r>
        </a:p>
      </dgm:t>
    </dgm:pt>
    <dgm:pt modelId="{3BB84A49-0B0B-443A-96AA-6CFD1C2B96E5}" type="parTrans" cxnId="{C0FA2B43-EF2F-4875-832F-2C47F9BFB925}">
      <dgm:prSet/>
      <dgm:spPr/>
      <dgm:t>
        <a:bodyPr/>
        <a:lstStyle/>
        <a:p>
          <a:endParaRPr lang="en-US"/>
        </a:p>
      </dgm:t>
    </dgm:pt>
    <dgm:pt modelId="{44483788-78DE-4FDE-BBB9-53ADFB6750B1}" type="sibTrans" cxnId="{C0FA2B43-EF2F-4875-832F-2C47F9BFB925}">
      <dgm:prSet/>
      <dgm:spPr/>
      <dgm:t>
        <a:bodyPr/>
        <a:lstStyle/>
        <a:p>
          <a:endParaRPr lang="en-US"/>
        </a:p>
      </dgm:t>
    </dgm:pt>
    <dgm:pt modelId="{741A456C-231B-47A3-8A86-A4E9BC9AD56F}">
      <dgm:prSet/>
      <dgm:spPr/>
      <dgm:t>
        <a:bodyPr/>
        <a:lstStyle/>
        <a:p>
          <a:r>
            <a:rPr lang="en-US"/>
            <a:t>Performed predictive analysis using classification models</a:t>
          </a:r>
        </a:p>
      </dgm:t>
    </dgm:pt>
    <dgm:pt modelId="{B5635581-A0B3-4402-8CAD-18503DD92584}" type="parTrans" cxnId="{9BF2CBD2-76A7-4EA8-A7E7-411F843798A4}">
      <dgm:prSet/>
      <dgm:spPr/>
      <dgm:t>
        <a:bodyPr/>
        <a:lstStyle/>
        <a:p>
          <a:endParaRPr lang="en-US"/>
        </a:p>
      </dgm:t>
    </dgm:pt>
    <dgm:pt modelId="{8BFF5F02-9B37-4C01-8608-7DCCF56E7F13}" type="sibTrans" cxnId="{9BF2CBD2-76A7-4EA8-A7E7-411F843798A4}">
      <dgm:prSet/>
      <dgm:spPr/>
      <dgm:t>
        <a:bodyPr/>
        <a:lstStyle/>
        <a:p>
          <a:endParaRPr lang="en-US"/>
        </a:p>
      </dgm:t>
    </dgm:pt>
    <dgm:pt modelId="{B67F8F97-36A6-43F9-8CA0-FCCB38814FDC}">
      <dgm:prSet/>
      <dgm:spPr/>
      <dgm:t>
        <a:bodyPr/>
        <a:lstStyle/>
        <a:p>
          <a:r>
            <a:rPr lang="en-US"/>
            <a:t>How to build, tune, evaluate classification models</a:t>
          </a:r>
        </a:p>
      </dgm:t>
    </dgm:pt>
    <dgm:pt modelId="{A27404DC-A239-4976-B9BA-C8EA412564EF}" type="parTrans" cxnId="{DDD072C7-17A0-4184-9503-BFBA4CCAEBF4}">
      <dgm:prSet/>
      <dgm:spPr/>
      <dgm:t>
        <a:bodyPr/>
        <a:lstStyle/>
        <a:p>
          <a:endParaRPr lang="en-US"/>
        </a:p>
      </dgm:t>
    </dgm:pt>
    <dgm:pt modelId="{0994EA44-104D-4F46-B2C2-678D5E35E488}" type="sibTrans" cxnId="{DDD072C7-17A0-4184-9503-BFBA4CCAEBF4}">
      <dgm:prSet/>
      <dgm:spPr/>
      <dgm:t>
        <a:bodyPr/>
        <a:lstStyle/>
        <a:p>
          <a:endParaRPr lang="en-US"/>
        </a:p>
      </dgm:t>
    </dgm:pt>
    <dgm:pt modelId="{00F4E380-5E77-461C-80A5-02E79E3AFF7B}" type="pres">
      <dgm:prSet presAssocID="{D898D367-5FBB-46AE-BB8B-78CE888D9D4C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3352478-4CBC-4A5C-A0D5-D1B1C6355F69}" type="pres">
      <dgm:prSet presAssocID="{904C29F3-99D0-4080-87BA-593713C332BF}" presName="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1503B74-B4CB-40BB-91C7-817CA966B855}" type="pres">
      <dgm:prSet presAssocID="{35683ADC-FEF6-441C-B285-FD758EBA426A}" presName="sibTrans" presStyleCnt="0"/>
      <dgm:spPr/>
    </dgm:pt>
    <dgm:pt modelId="{37CDDC3F-4531-4E7D-A55C-E92EAEDB6197}" type="pres">
      <dgm:prSet presAssocID="{1C6B445B-5D9E-42C9-84FE-B07E9E7CB107}" presName="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334558C-B1A5-49F8-9928-A17E73ED7457}" type="pres">
      <dgm:prSet presAssocID="{FE5CAEE0-EB32-433D-A6A3-CC76EDA551A6}" presName="sibTrans" presStyleCnt="0"/>
      <dgm:spPr/>
    </dgm:pt>
    <dgm:pt modelId="{43C780F7-992B-4BE9-B5C0-3EB1C3C1F825}" type="pres">
      <dgm:prSet presAssocID="{8BE60E2C-5817-4BF1-A321-8D1A02F86C35}" presName="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52C36D0-E9D4-4648-8E28-7D89785E8DAB}" type="pres">
      <dgm:prSet presAssocID="{22976246-E2FB-4594-B7A7-772123B8E610}" presName="sibTrans" presStyleCnt="0"/>
      <dgm:spPr/>
    </dgm:pt>
    <dgm:pt modelId="{8EEA7673-9725-468B-8590-0AA7EE533613}" type="pres">
      <dgm:prSet presAssocID="{549473F4-DC6B-48AF-B55C-1BEB7AC4FE92}" presName="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9E24B8D-D3B0-4418-AE94-FDE27648456D}" type="pres">
      <dgm:prSet presAssocID="{D0E4C2C9-6393-4185-90F2-00E287842581}" presName="sibTrans" presStyleCnt="0"/>
      <dgm:spPr/>
    </dgm:pt>
    <dgm:pt modelId="{E9F4C52D-F134-480D-9094-189CB6B7B753}" type="pres">
      <dgm:prSet presAssocID="{772B1960-684E-4BF6-B280-5B822EF7AD56}" presName="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5B466CF-5A7B-4BF7-BEA2-6AE018D3CE50}" type="pres">
      <dgm:prSet presAssocID="{44483788-78DE-4FDE-BBB9-53ADFB6750B1}" presName="sibTrans" presStyleCnt="0"/>
      <dgm:spPr/>
    </dgm:pt>
    <dgm:pt modelId="{1E54E204-64DF-4ACC-B65F-6B4D7551213C}" type="pres">
      <dgm:prSet presAssocID="{741A456C-231B-47A3-8A86-A4E9BC9AD56F}" presName="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8B42F50-1AC6-4568-AF1F-1AC46D815F33}" type="presOf" srcId="{BE66DD56-2B8D-4428-84D1-3B4E56202108}" destId="{43C780F7-992B-4BE9-B5C0-3EB1C3C1F825}" srcOrd="0" destOrd="1" presId="urn:microsoft.com/office/officeart/2005/8/layout/default"/>
    <dgm:cxn modelId="{B698E53E-6453-40B3-A166-560AEF056A04}" type="presOf" srcId="{904C29F3-99D0-4080-87BA-593713C332BF}" destId="{83352478-4CBC-4A5C-A0D5-D1B1C6355F69}" srcOrd="0" destOrd="0" presId="urn:microsoft.com/office/officeart/2005/8/layout/default"/>
    <dgm:cxn modelId="{C0FA2B43-EF2F-4875-832F-2C47F9BFB925}" srcId="{D898D367-5FBB-46AE-BB8B-78CE888D9D4C}" destId="{772B1960-684E-4BF6-B280-5B822EF7AD56}" srcOrd="4" destOrd="0" parTransId="{3BB84A49-0B0B-443A-96AA-6CFD1C2B96E5}" sibTransId="{44483788-78DE-4FDE-BBB9-53ADFB6750B1}"/>
    <dgm:cxn modelId="{9BF2CBD2-76A7-4EA8-A7E7-411F843798A4}" srcId="{D898D367-5FBB-46AE-BB8B-78CE888D9D4C}" destId="{741A456C-231B-47A3-8A86-A4E9BC9AD56F}" srcOrd="5" destOrd="0" parTransId="{B5635581-A0B3-4402-8CAD-18503DD92584}" sibTransId="{8BFF5F02-9B37-4C01-8608-7DCCF56E7F13}"/>
    <dgm:cxn modelId="{995F7810-6A88-4872-88F0-0D86E3BF398C}" type="presOf" srcId="{549473F4-DC6B-48AF-B55C-1BEB7AC4FE92}" destId="{8EEA7673-9725-468B-8590-0AA7EE533613}" srcOrd="0" destOrd="0" presId="urn:microsoft.com/office/officeart/2005/8/layout/default"/>
    <dgm:cxn modelId="{960DCD67-9D70-414E-A8B4-C8AF76497E7C}" type="presOf" srcId="{D898D367-5FBB-46AE-BB8B-78CE888D9D4C}" destId="{00F4E380-5E77-461C-80A5-02E79E3AFF7B}" srcOrd="0" destOrd="0" presId="urn:microsoft.com/office/officeart/2005/8/layout/default"/>
    <dgm:cxn modelId="{37D83E8B-8686-4882-8706-520596CBF39D}" type="presOf" srcId="{741A456C-231B-47A3-8A86-A4E9BC9AD56F}" destId="{1E54E204-64DF-4ACC-B65F-6B4D7551213C}" srcOrd="0" destOrd="0" presId="urn:microsoft.com/office/officeart/2005/8/layout/default"/>
    <dgm:cxn modelId="{46205EF2-0587-44AB-8519-45D73493275F}" type="presOf" srcId="{73696709-C2FB-4CC7-99C9-382516BF000F}" destId="{37CDDC3F-4531-4E7D-A55C-E92EAEDB6197}" srcOrd="0" destOrd="2" presId="urn:microsoft.com/office/officeart/2005/8/layout/default"/>
    <dgm:cxn modelId="{F1A2381A-4456-4FD1-8887-979984BD2DC6}" srcId="{D898D367-5FBB-46AE-BB8B-78CE888D9D4C}" destId="{1C6B445B-5D9E-42C9-84FE-B07E9E7CB107}" srcOrd="1" destOrd="0" parTransId="{138DFC7B-9DAE-4656-94FA-0D13A12B98F5}" sibTransId="{FE5CAEE0-EB32-433D-A6A3-CC76EDA551A6}"/>
    <dgm:cxn modelId="{CE57874E-E587-400B-960B-529B7803609B}" srcId="{D898D367-5FBB-46AE-BB8B-78CE888D9D4C}" destId="{8BE60E2C-5817-4BF1-A321-8D1A02F86C35}" srcOrd="2" destOrd="0" parTransId="{ABA93747-B5D5-464C-B067-92566D963300}" sibTransId="{22976246-E2FB-4594-B7A7-772123B8E610}"/>
    <dgm:cxn modelId="{C51081C2-2555-4ACA-88E2-6C02B1F1EC3A}" srcId="{1C6B445B-5D9E-42C9-84FE-B07E9E7CB107}" destId="{EA55C3A0-8956-4F4B-9FCA-8B6ACA06CC66}" srcOrd="0" destOrd="0" parTransId="{68997814-D738-4AB5-8CB2-ABC9DAA5ACED}" sibTransId="{1FB02EBB-0DA1-4FD5-B82B-9C68C30050A0}"/>
    <dgm:cxn modelId="{883C5455-39D1-4CFB-81ED-D43AEF1F8B6B}" type="presOf" srcId="{B67F8F97-36A6-43F9-8CA0-FCCB38814FDC}" destId="{1E54E204-64DF-4ACC-B65F-6B4D7551213C}" srcOrd="0" destOrd="1" presId="urn:microsoft.com/office/officeart/2005/8/layout/default"/>
    <dgm:cxn modelId="{48E0BAC7-0DB3-4162-B73C-94002269245C}" type="presOf" srcId="{1C6B445B-5D9E-42C9-84FE-B07E9E7CB107}" destId="{37CDDC3F-4531-4E7D-A55C-E92EAEDB6197}" srcOrd="0" destOrd="0" presId="urn:microsoft.com/office/officeart/2005/8/layout/default"/>
    <dgm:cxn modelId="{C6A65422-DB0C-4891-93CD-6CDD0C08D895}" srcId="{D898D367-5FBB-46AE-BB8B-78CE888D9D4C}" destId="{904C29F3-99D0-4080-87BA-593713C332BF}" srcOrd="0" destOrd="0" parTransId="{AB0A5545-50F2-4CD6-A32C-14DDBA87D51E}" sibTransId="{35683ADC-FEF6-441C-B285-FD758EBA426A}"/>
    <dgm:cxn modelId="{020D0654-919B-4D36-ACD4-5F2A8913EDDE}" type="presOf" srcId="{EA55C3A0-8956-4F4B-9FCA-8B6ACA06CC66}" destId="{37CDDC3F-4531-4E7D-A55C-E92EAEDB6197}" srcOrd="0" destOrd="1" presId="urn:microsoft.com/office/officeart/2005/8/layout/default"/>
    <dgm:cxn modelId="{7040A860-0C87-4BBF-AF43-115336669B45}" type="presOf" srcId="{8BE60E2C-5817-4BF1-A321-8D1A02F86C35}" destId="{43C780F7-992B-4BE9-B5C0-3EB1C3C1F825}" srcOrd="0" destOrd="0" presId="urn:microsoft.com/office/officeart/2005/8/layout/default"/>
    <dgm:cxn modelId="{693834B9-4BC9-4D85-AFC0-392C56AA6A41}" srcId="{D898D367-5FBB-46AE-BB8B-78CE888D9D4C}" destId="{549473F4-DC6B-48AF-B55C-1BEB7AC4FE92}" srcOrd="3" destOrd="0" parTransId="{5BDAB257-38B0-4622-85E1-F2D538E6FFB4}" sibTransId="{D0E4C2C9-6393-4185-90F2-00E287842581}"/>
    <dgm:cxn modelId="{DDD072C7-17A0-4184-9503-BFBA4CCAEBF4}" srcId="{741A456C-231B-47A3-8A86-A4E9BC9AD56F}" destId="{B67F8F97-36A6-43F9-8CA0-FCCB38814FDC}" srcOrd="0" destOrd="0" parTransId="{A27404DC-A239-4976-B9BA-C8EA412564EF}" sibTransId="{0994EA44-104D-4F46-B2C2-678D5E35E488}"/>
    <dgm:cxn modelId="{37D9472D-C930-4A94-BB9E-7C0428913BC0}" srcId="{8BE60E2C-5817-4BF1-A321-8D1A02F86C35}" destId="{BE66DD56-2B8D-4428-84D1-3B4E56202108}" srcOrd="0" destOrd="0" parTransId="{EA6E798C-24DE-4FCB-B660-D578CC5B081C}" sibTransId="{91C391D8-8A3F-4722-A43A-9EDF8F5CC5CB}"/>
    <dgm:cxn modelId="{BB274DBF-5CFC-45D9-8D74-0C3B14359586}" type="presOf" srcId="{772B1960-684E-4BF6-B280-5B822EF7AD56}" destId="{E9F4C52D-F134-480D-9094-189CB6B7B753}" srcOrd="0" destOrd="0" presId="urn:microsoft.com/office/officeart/2005/8/layout/default"/>
    <dgm:cxn modelId="{2B2EEC69-B3FD-4F58-BCB0-64649572A2FF}" srcId="{1C6B445B-5D9E-42C9-84FE-B07E9E7CB107}" destId="{73696709-C2FB-4CC7-99C9-382516BF000F}" srcOrd="1" destOrd="0" parTransId="{718D26EC-C567-4DEB-A723-187888BBD056}" sibTransId="{3DC713A1-5F8B-4D26-9D33-20E76C85F765}"/>
    <dgm:cxn modelId="{7BD79D0F-5D8E-4953-8814-CECDA103283E}" type="presParOf" srcId="{00F4E380-5E77-461C-80A5-02E79E3AFF7B}" destId="{83352478-4CBC-4A5C-A0D5-D1B1C6355F69}" srcOrd="0" destOrd="0" presId="urn:microsoft.com/office/officeart/2005/8/layout/default"/>
    <dgm:cxn modelId="{CD948028-B860-4852-B605-0C150B166CE9}" type="presParOf" srcId="{00F4E380-5E77-461C-80A5-02E79E3AFF7B}" destId="{11503B74-B4CB-40BB-91C7-817CA966B855}" srcOrd="1" destOrd="0" presId="urn:microsoft.com/office/officeart/2005/8/layout/default"/>
    <dgm:cxn modelId="{6190EDE1-BEF8-488D-B81A-549A4FFCE2AF}" type="presParOf" srcId="{00F4E380-5E77-461C-80A5-02E79E3AFF7B}" destId="{37CDDC3F-4531-4E7D-A55C-E92EAEDB6197}" srcOrd="2" destOrd="0" presId="urn:microsoft.com/office/officeart/2005/8/layout/default"/>
    <dgm:cxn modelId="{72ECE4DE-5446-432E-B3E0-CA2153057640}" type="presParOf" srcId="{00F4E380-5E77-461C-80A5-02E79E3AFF7B}" destId="{6334558C-B1A5-49F8-9928-A17E73ED7457}" srcOrd="3" destOrd="0" presId="urn:microsoft.com/office/officeart/2005/8/layout/default"/>
    <dgm:cxn modelId="{D2B13AB4-1729-4AEC-86BE-7380A4CB0B7B}" type="presParOf" srcId="{00F4E380-5E77-461C-80A5-02E79E3AFF7B}" destId="{43C780F7-992B-4BE9-B5C0-3EB1C3C1F825}" srcOrd="4" destOrd="0" presId="urn:microsoft.com/office/officeart/2005/8/layout/default"/>
    <dgm:cxn modelId="{B2A00A86-8859-4405-8F60-D0AA2E144A7F}" type="presParOf" srcId="{00F4E380-5E77-461C-80A5-02E79E3AFF7B}" destId="{A52C36D0-E9D4-4648-8E28-7D89785E8DAB}" srcOrd="5" destOrd="0" presId="urn:microsoft.com/office/officeart/2005/8/layout/default"/>
    <dgm:cxn modelId="{5B7AA5D9-A4F7-44E4-BDA0-73B085086E4A}" type="presParOf" srcId="{00F4E380-5E77-461C-80A5-02E79E3AFF7B}" destId="{8EEA7673-9725-468B-8590-0AA7EE533613}" srcOrd="6" destOrd="0" presId="urn:microsoft.com/office/officeart/2005/8/layout/default"/>
    <dgm:cxn modelId="{CBF8979E-3AB4-40A3-A110-3B1948DA278E}" type="presParOf" srcId="{00F4E380-5E77-461C-80A5-02E79E3AFF7B}" destId="{59E24B8D-D3B0-4418-AE94-FDE27648456D}" srcOrd="7" destOrd="0" presId="urn:microsoft.com/office/officeart/2005/8/layout/default"/>
    <dgm:cxn modelId="{3B84045F-C575-4514-A73E-9715EFF14C86}" type="presParOf" srcId="{00F4E380-5E77-461C-80A5-02E79E3AFF7B}" destId="{E9F4C52D-F134-480D-9094-189CB6B7B753}" srcOrd="8" destOrd="0" presId="urn:microsoft.com/office/officeart/2005/8/layout/default"/>
    <dgm:cxn modelId="{4B2DEDBD-A0B7-46A2-960E-A65367849008}" type="presParOf" srcId="{00F4E380-5E77-461C-80A5-02E79E3AFF7B}" destId="{A5B466CF-5A7B-4BF7-BEA2-6AE018D3CE50}" srcOrd="9" destOrd="0" presId="urn:microsoft.com/office/officeart/2005/8/layout/default"/>
    <dgm:cxn modelId="{36F15FDA-10B3-49FE-8880-AF29492614F9}" type="presParOf" srcId="{00F4E380-5E77-461C-80A5-02E79E3AFF7B}" destId="{1E54E204-64DF-4ACC-B65F-6B4D7551213C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CFD085-3B95-4965-9AAF-04BB6E285D6E}">
      <dsp:nvSpPr>
        <dsp:cNvPr id="0" name=""/>
        <dsp:cNvSpPr/>
      </dsp:nvSpPr>
      <dsp:spPr>
        <a:xfrm>
          <a:off x="193985" y="619647"/>
          <a:ext cx="800766" cy="800766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7D7DBE27-FA0E-403F-9118-8D82BEF1DC8B}">
      <dsp:nvSpPr>
        <dsp:cNvPr id="0" name=""/>
        <dsp:cNvSpPr/>
      </dsp:nvSpPr>
      <dsp:spPr>
        <a:xfrm>
          <a:off x="362146" y="787808"/>
          <a:ext cx="464444" cy="46444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tretch>
            <a:fillRect/>
          </a:stretch>
        </a:blip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18EB477-3089-4552-90E8-4959D9763DDF}">
      <dsp:nvSpPr>
        <dsp:cNvPr id="0" name=""/>
        <dsp:cNvSpPr/>
      </dsp:nvSpPr>
      <dsp:spPr>
        <a:xfrm>
          <a:off x="1166344" y="619647"/>
          <a:ext cx="1887520" cy="8007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/>
            <a:t>Executive Summary</a:t>
          </a:r>
        </a:p>
      </dsp:txBody>
      <dsp:txXfrm>
        <a:off x="1166344" y="619647"/>
        <a:ext cx="1887520" cy="800766"/>
      </dsp:txXfrm>
    </dsp:sp>
    <dsp:sp modelId="{26BC4E58-E70C-4D00-9DDB-B1F984236F79}">
      <dsp:nvSpPr>
        <dsp:cNvPr id="0" name=""/>
        <dsp:cNvSpPr/>
      </dsp:nvSpPr>
      <dsp:spPr>
        <a:xfrm>
          <a:off x="3382751" y="619647"/>
          <a:ext cx="800766" cy="800766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1D71EA4A-9934-45DF-B8C6-3225DF58F99F}">
      <dsp:nvSpPr>
        <dsp:cNvPr id="0" name=""/>
        <dsp:cNvSpPr/>
      </dsp:nvSpPr>
      <dsp:spPr>
        <a:xfrm>
          <a:off x="3550912" y="787808"/>
          <a:ext cx="464444" cy="46444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a:blip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7B58183-D1D5-408F-8311-9CB5D7B5BB08}">
      <dsp:nvSpPr>
        <dsp:cNvPr id="0" name=""/>
        <dsp:cNvSpPr/>
      </dsp:nvSpPr>
      <dsp:spPr>
        <a:xfrm>
          <a:off x="4355110" y="619647"/>
          <a:ext cx="1887520" cy="8007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/>
            <a:t>Introduction</a:t>
          </a:r>
        </a:p>
      </dsp:txBody>
      <dsp:txXfrm>
        <a:off x="4355110" y="619647"/>
        <a:ext cx="1887520" cy="800766"/>
      </dsp:txXfrm>
    </dsp:sp>
    <dsp:sp modelId="{2B1D5263-1736-48B2-8FC0-C5726C879D40}">
      <dsp:nvSpPr>
        <dsp:cNvPr id="0" name=""/>
        <dsp:cNvSpPr/>
      </dsp:nvSpPr>
      <dsp:spPr>
        <a:xfrm>
          <a:off x="6571517" y="619647"/>
          <a:ext cx="800766" cy="800766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ADABA34-2FE2-4221-AE4B-33548B99FC3C}">
      <dsp:nvSpPr>
        <dsp:cNvPr id="0" name=""/>
        <dsp:cNvSpPr/>
      </dsp:nvSpPr>
      <dsp:spPr>
        <a:xfrm>
          <a:off x="6739678" y="787808"/>
          <a:ext cx="464444" cy="46444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a:blip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5C9995A-AD79-4959-BB18-1B2A937372B2}">
      <dsp:nvSpPr>
        <dsp:cNvPr id="0" name=""/>
        <dsp:cNvSpPr/>
      </dsp:nvSpPr>
      <dsp:spPr>
        <a:xfrm>
          <a:off x="7543876" y="619647"/>
          <a:ext cx="1887520" cy="8007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/>
            <a:t>Methodology</a:t>
          </a:r>
        </a:p>
      </dsp:txBody>
      <dsp:txXfrm>
        <a:off x="7543876" y="619647"/>
        <a:ext cx="1887520" cy="800766"/>
      </dsp:txXfrm>
    </dsp:sp>
    <dsp:sp modelId="{19F90614-19DB-4846-975A-9A4971A488EB}">
      <dsp:nvSpPr>
        <dsp:cNvPr id="0" name=""/>
        <dsp:cNvSpPr/>
      </dsp:nvSpPr>
      <dsp:spPr>
        <a:xfrm>
          <a:off x="193985" y="2002269"/>
          <a:ext cx="800766" cy="800766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B1A4EBB0-C734-406F-8EAC-2E03FE6DD41E}">
      <dsp:nvSpPr>
        <dsp:cNvPr id="0" name=""/>
        <dsp:cNvSpPr/>
      </dsp:nvSpPr>
      <dsp:spPr>
        <a:xfrm>
          <a:off x="362146" y="2170430"/>
          <a:ext cx="464444" cy="46444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a:blip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A20A148-D7DF-4230-99B2-8E35C6045500}">
      <dsp:nvSpPr>
        <dsp:cNvPr id="0" name=""/>
        <dsp:cNvSpPr/>
      </dsp:nvSpPr>
      <dsp:spPr>
        <a:xfrm>
          <a:off x="1166344" y="2002269"/>
          <a:ext cx="1887520" cy="8007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/>
            <a:t>Results</a:t>
          </a:r>
        </a:p>
      </dsp:txBody>
      <dsp:txXfrm>
        <a:off x="1166344" y="2002269"/>
        <a:ext cx="1887520" cy="800766"/>
      </dsp:txXfrm>
    </dsp:sp>
    <dsp:sp modelId="{065AC8C0-F866-4B89-895C-F2CC2F4A86C4}">
      <dsp:nvSpPr>
        <dsp:cNvPr id="0" name=""/>
        <dsp:cNvSpPr/>
      </dsp:nvSpPr>
      <dsp:spPr>
        <a:xfrm>
          <a:off x="3382751" y="2002269"/>
          <a:ext cx="800766" cy="800766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BE038063-5802-480B-9FB7-A0C41768DD46}">
      <dsp:nvSpPr>
        <dsp:cNvPr id="0" name=""/>
        <dsp:cNvSpPr/>
      </dsp:nvSpPr>
      <dsp:spPr>
        <a:xfrm>
          <a:off x="3550912" y="2170430"/>
          <a:ext cx="464444" cy="464444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a:blip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140D908-1530-4F4A-85D0-7E19BD5F2D6A}">
      <dsp:nvSpPr>
        <dsp:cNvPr id="0" name=""/>
        <dsp:cNvSpPr/>
      </dsp:nvSpPr>
      <dsp:spPr>
        <a:xfrm>
          <a:off x="4355110" y="2002269"/>
          <a:ext cx="1887520" cy="8007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/>
            <a:t>Conclusion</a:t>
          </a:r>
        </a:p>
      </dsp:txBody>
      <dsp:txXfrm>
        <a:off x="4355110" y="2002269"/>
        <a:ext cx="1887520" cy="800766"/>
      </dsp:txXfrm>
    </dsp:sp>
    <dsp:sp modelId="{F6168A9A-3693-4CE6-95C1-78CBE02402D1}">
      <dsp:nvSpPr>
        <dsp:cNvPr id="0" name=""/>
        <dsp:cNvSpPr/>
      </dsp:nvSpPr>
      <dsp:spPr>
        <a:xfrm>
          <a:off x="6571517" y="2002269"/>
          <a:ext cx="800766" cy="800766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2040AD22-120B-463F-8C47-5633059E1DFE}">
      <dsp:nvSpPr>
        <dsp:cNvPr id="0" name=""/>
        <dsp:cNvSpPr/>
      </dsp:nvSpPr>
      <dsp:spPr>
        <a:xfrm>
          <a:off x="6739678" y="2170430"/>
          <a:ext cx="464444" cy="464444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a:blip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B9DD6DC-2EF3-4493-B5D1-CDD91E5EC158}">
      <dsp:nvSpPr>
        <dsp:cNvPr id="0" name=""/>
        <dsp:cNvSpPr/>
      </dsp:nvSpPr>
      <dsp:spPr>
        <a:xfrm>
          <a:off x="7543876" y="2002269"/>
          <a:ext cx="1887520" cy="8007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/>
            <a:t>Appendix</a:t>
          </a:r>
        </a:p>
      </dsp:txBody>
      <dsp:txXfrm>
        <a:off x="7543876" y="2002269"/>
        <a:ext cx="1887520" cy="80076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63B8E03-4817-45F0-ADFD-82A654062AE9}">
      <dsp:nvSpPr>
        <dsp:cNvPr id="0" name=""/>
        <dsp:cNvSpPr/>
      </dsp:nvSpPr>
      <dsp:spPr>
        <a:xfrm rot="5400000">
          <a:off x="3322348" y="-765495"/>
          <a:ext cx="2047437" cy="4090416"/>
        </a:xfrm>
        <a:prstGeom prst="round2Same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/>
            <a:t>Data Collection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/>
            <a:t>Data Wrangling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/>
            <a:t>EDA with Data Visualization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/>
            <a:t>EDA with SQL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/>
            <a:t>Building an interactive map with Folium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/>
            <a:t>Building a Dashboard with </a:t>
          </a:r>
          <a:r>
            <a:rPr lang="en-US" sz="1600" kern="1200" dirty="0" err="1"/>
            <a:t>Plotly</a:t>
          </a:r>
          <a:r>
            <a:rPr lang="en-US" sz="1600" kern="1200" dirty="0"/>
            <a:t> Dash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/>
            <a:t>Predictive analysis (Classification) </a:t>
          </a:r>
        </a:p>
      </dsp:txBody>
      <dsp:txXfrm rot="-5400000">
        <a:off x="2300859" y="355942"/>
        <a:ext cx="3990468" cy="1847541"/>
      </dsp:txXfrm>
    </dsp:sp>
    <dsp:sp modelId="{CAF05793-C09D-4CF6-86F9-C7DDBF41D516}">
      <dsp:nvSpPr>
        <dsp:cNvPr id="0" name=""/>
        <dsp:cNvSpPr/>
      </dsp:nvSpPr>
      <dsp:spPr>
        <a:xfrm>
          <a:off x="0" y="64"/>
          <a:ext cx="2300859" cy="2559297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/>
            <a:t>Summary of methodologies</a:t>
          </a:r>
        </a:p>
      </dsp:txBody>
      <dsp:txXfrm>
        <a:off x="112319" y="112383"/>
        <a:ext cx="2076221" cy="2334659"/>
      </dsp:txXfrm>
    </dsp:sp>
    <dsp:sp modelId="{CE7CD08D-E5FE-47BA-A869-AC923C3B0E1D}">
      <dsp:nvSpPr>
        <dsp:cNvPr id="0" name=""/>
        <dsp:cNvSpPr/>
      </dsp:nvSpPr>
      <dsp:spPr>
        <a:xfrm rot="5400000">
          <a:off x="3322348" y="1921766"/>
          <a:ext cx="2047437" cy="4090416"/>
        </a:xfrm>
        <a:prstGeom prst="round2SameRect">
          <a:avLst/>
        </a:prstGeom>
        <a:solidFill>
          <a:schemeClr val="accent2">
            <a:tint val="40000"/>
            <a:alpha val="90000"/>
            <a:hueOff val="-3871361"/>
            <a:satOff val="-19132"/>
            <a:lumOff val="-1925"/>
            <a:alphaOff val="0"/>
          </a:schemeClr>
        </a:solidFill>
        <a:ln w="19050" cap="rnd" cmpd="sng" algn="ctr">
          <a:solidFill>
            <a:schemeClr val="accent2">
              <a:tint val="40000"/>
              <a:alpha val="90000"/>
              <a:hueOff val="-3871361"/>
              <a:satOff val="-19132"/>
              <a:lumOff val="-192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/>
            <a:t>Exploratory data analysis results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/>
            <a:t>Interactive analytics demo in screenshots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/>
            <a:t>Predictive analysis results</a:t>
          </a:r>
        </a:p>
      </dsp:txBody>
      <dsp:txXfrm rot="-5400000">
        <a:off x="2300859" y="3043203"/>
        <a:ext cx="3990468" cy="1847541"/>
      </dsp:txXfrm>
    </dsp:sp>
    <dsp:sp modelId="{EA8184C1-0BA3-4BDE-A3D4-B00C6A78E993}">
      <dsp:nvSpPr>
        <dsp:cNvPr id="0" name=""/>
        <dsp:cNvSpPr/>
      </dsp:nvSpPr>
      <dsp:spPr>
        <a:xfrm>
          <a:off x="0" y="2687325"/>
          <a:ext cx="2300859" cy="2559297"/>
        </a:xfrm>
        <a:prstGeom prst="roundRect">
          <a:avLst/>
        </a:prstGeom>
        <a:solidFill>
          <a:schemeClr val="accent2">
            <a:hueOff val="-3110148"/>
            <a:satOff val="-16453"/>
            <a:lumOff val="-6274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/>
            <a:t>Summary of all results</a:t>
          </a:r>
        </a:p>
      </dsp:txBody>
      <dsp:txXfrm>
        <a:off x="112319" y="2799644"/>
        <a:ext cx="2076221" cy="233465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352478-4CBC-4A5C-A0D5-D1B1C6355F69}">
      <dsp:nvSpPr>
        <dsp:cNvPr id="0" name=""/>
        <dsp:cNvSpPr/>
      </dsp:nvSpPr>
      <dsp:spPr>
        <a:xfrm>
          <a:off x="601586" y="580"/>
          <a:ext cx="2631940" cy="1579164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/>
            <a:t>Executive Summary</a:t>
          </a:r>
        </a:p>
      </dsp:txBody>
      <dsp:txXfrm>
        <a:off x="601586" y="580"/>
        <a:ext cx="2631940" cy="1579164"/>
      </dsp:txXfrm>
    </dsp:sp>
    <dsp:sp modelId="{37CDDC3F-4531-4E7D-A55C-E92EAEDB6197}">
      <dsp:nvSpPr>
        <dsp:cNvPr id="0" name=""/>
        <dsp:cNvSpPr/>
      </dsp:nvSpPr>
      <dsp:spPr>
        <a:xfrm>
          <a:off x="3496721" y="580"/>
          <a:ext cx="2631940" cy="1579164"/>
        </a:xfrm>
        <a:prstGeom prst="rect">
          <a:avLst/>
        </a:prstGeom>
        <a:gradFill rotWithShape="0">
          <a:gsLst>
            <a:gs pos="0">
              <a:schemeClr val="accent2">
                <a:hueOff val="-622030"/>
                <a:satOff val="-3291"/>
                <a:lumOff val="-1255"/>
                <a:alphaOff val="0"/>
                <a:tint val="98000"/>
                <a:lumMod val="100000"/>
              </a:schemeClr>
            </a:gs>
            <a:gs pos="100000">
              <a:schemeClr val="accent2">
                <a:hueOff val="-622030"/>
                <a:satOff val="-3291"/>
                <a:lumOff val="-1255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/>
            <a:t>Data collection methodology: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/>
            <a:t>SpaceX REST API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/>
            <a:t>Web Scraping from Wikipedia</a:t>
          </a:r>
        </a:p>
      </dsp:txBody>
      <dsp:txXfrm>
        <a:off x="3496721" y="580"/>
        <a:ext cx="2631940" cy="1579164"/>
      </dsp:txXfrm>
    </dsp:sp>
    <dsp:sp modelId="{43C780F7-992B-4BE9-B5C0-3EB1C3C1F825}">
      <dsp:nvSpPr>
        <dsp:cNvPr id="0" name=""/>
        <dsp:cNvSpPr/>
      </dsp:nvSpPr>
      <dsp:spPr>
        <a:xfrm>
          <a:off x="6391855" y="580"/>
          <a:ext cx="2631940" cy="1579164"/>
        </a:xfrm>
        <a:prstGeom prst="rect">
          <a:avLst/>
        </a:prstGeom>
        <a:gradFill rotWithShape="0">
          <a:gsLst>
            <a:gs pos="0">
              <a:schemeClr val="accent2">
                <a:hueOff val="-1244059"/>
                <a:satOff val="-6581"/>
                <a:lumOff val="-2510"/>
                <a:alphaOff val="0"/>
                <a:tint val="98000"/>
                <a:lumMod val="100000"/>
              </a:schemeClr>
            </a:gs>
            <a:gs pos="100000">
              <a:schemeClr val="accent2">
                <a:hueOff val="-1244059"/>
                <a:satOff val="-6581"/>
                <a:lumOff val="-251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/>
            <a:t>Performed data wrangling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/>
            <a:t>One Hot Encoding was done on landing outcome column.</a:t>
          </a:r>
        </a:p>
      </dsp:txBody>
      <dsp:txXfrm>
        <a:off x="6391855" y="580"/>
        <a:ext cx="2631940" cy="1579164"/>
      </dsp:txXfrm>
    </dsp:sp>
    <dsp:sp modelId="{8EEA7673-9725-468B-8590-0AA7EE533613}">
      <dsp:nvSpPr>
        <dsp:cNvPr id="0" name=""/>
        <dsp:cNvSpPr/>
      </dsp:nvSpPr>
      <dsp:spPr>
        <a:xfrm>
          <a:off x="601586" y="1842938"/>
          <a:ext cx="2631940" cy="1579164"/>
        </a:xfrm>
        <a:prstGeom prst="rect">
          <a:avLst/>
        </a:prstGeom>
        <a:gradFill rotWithShape="0">
          <a:gsLst>
            <a:gs pos="0">
              <a:schemeClr val="accent2">
                <a:hueOff val="-1866089"/>
                <a:satOff val="-9872"/>
                <a:lumOff val="-3764"/>
                <a:alphaOff val="0"/>
                <a:tint val="98000"/>
                <a:lumMod val="100000"/>
              </a:schemeClr>
            </a:gs>
            <a:gs pos="100000">
              <a:schemeClr val="accent2">
                <a:hueOff val="-1866089"/>
                <a:satOff val="-9872"/>
                <a:lumOff val="-3764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/>
            <a:t>Performed exploratory data analysis (EDA) using visualization and SQL</a:t>
          </a:r>
        </a:p>
      </dsp:txBody>
      <dsp:txXfrm>
        <a:off x="601586" y="1842938"/>
        <a:ext cx="2631940" cy="1579164"/>
      </dsp:txXfrm>
    </dsp:sp>
    <dsp:sp modelId="{E9F4C52D-F134-480D-9094-189CB6B7B753}">
      <dsp:nvSpPr>
        <dsp:cNvPr id="0" name=""/>
        <dsp:cNvSpPr/>
      </dsp:nvSpPr>
      <dsp:spPr>
        <a:xfrm>
          <a:off x="3496721" y="1842938"/>
          <a:ext cx="2631940" cy="1579164"/>
        </a:xfrm>
        <a:prstGeom prst="rect">
          <a:avLst/>
        </a:prstGeom>
        <a:gradFill rotWithShape="0">
          <a:gsLst>
            <a:gs pos="0">
              <a:schemeClr val="accent2">
                <a:hueOff val="-2488118"/>
                <a:satOff val="-13162"/>
                <a:lumOff val="-5019"/>
                <a:alphaOff val="0"/>
                <a:tint val="98000"/>
                <a:lumMod val="100000"/>
              </a:schemeClr>
            </a:gs>
            <a:gs pos="100000">
              <a:schemeClr val="accent2">
                <a:hueOff val="-2488118"/>
                <a:satOff val="-13162"/>
                <a:lumOff val="-5019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/>
            <a:t>Performed interactive visual analytics using Folium and Plotly Dash</a:t>
          </a:r>
        </a:p>
      </dsp:txBody>
      <dsp:txXfrm>
        <a:off x="3496721" y="1842938"/>
        <a:ext cx="2631940" cy="1579164"/>
      </dsp:txXfrm>
    </dsp:sp>
    <dsp:sp modelId="{1E54E204-64DF-4ACC-B65F-6B4D7551213C}">
      <dsp:nvSpPr>
        <dsp:cNvPr id="0" name=""/>
        <dsp:cNvSpPr/>
      </dsp:nvSpPr>
      <dsp:spPr>
        <a:xfrm>
          <a:off x="6391855" y="1842938"/>
          <a:ext cx="2631940" cy="1579164"/>
        </a:xfrm>
        <a:prstGeom prst="rect">
          <a:avLst/>
        </a:prstGeom>
        <a:gradFill rotWithShape="0">
          <a:gsLst>
            <a:gs pos="0">
              <a:schemeClr val="accent2">
                <a:hueOff val="-3110148"/>
                <a:satOff val="-16453"/>
                <a:lumOff val="-6274"/>
                <a:alphaOff val="0"/>
                <a:tint val="98000"/>
                <a:lumMod val="100000"/>
              </a:schemeClr>
            </a:gs>
            <a:gs pos="100000">
              <a:schemeClr val="accent2">
                <a:hueOff val="-3110148"/>
                <a:satOff val="-16453"/>
                <a:lumOff val="-6274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/>
            <a:t>Performed predictive analysis using classification models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/>
            <a:t>How to build, tune, evaluate classification models</a:t>
          </a:r>
        </a:p>
      </dsp:txBody>
      <dsp:txXfrm>
        <a:off x="6391855" y="1842938"/>
        <a:ext cx="2631940" cy="157916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 xmlns="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12/24/2021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12/24/2021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6166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12/24/2021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12/24/2021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12/24/2021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30431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81411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052116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329999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12/24/2021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55478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12/24/2021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74841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12/24/2021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12/24/2021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019009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79701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567026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048797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904436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544955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782901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244777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175053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80502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12/24/2021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720189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994970"/>
      </p:ext>
    </p:extLst>
  </p:cSld>
  <p:clrMapOvr>
    <a:masterClrMapping/>
  </p:clrMapOvr>
  <p:transition spd="slow">
    <p:push dir="u"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11021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953035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12/24/2021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12/24/2021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12/24/2021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12/24/2021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12/24/2021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12/24/2021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18" Type="http://schemas.openxmlformats.org/officeDocument/2006/relationships/slideLayout" Target="../slideLayouts/slideLayout31.xml"/><Relationship Id="rId3" Type="http://schemas.openxmlformats.org/officeDocument/2006/relationships/slideLayout" Target="../slideLayouts/slideLayout16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30.xml"/><Relationship Id="rId2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3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23.xml"/><Relationship Id="rId19" Type="http://schemas.openxmlformats.org/officeDocument/2006/relationships/slideLayout" Target="../slideLayouts/slideLayout32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smtClean="0"/>
              <a:pPr/>
              <a:t>12/24/2021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2183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0" r:id="rId1"/>
    <p:sldLayoutId id="2147483761" r:id="rId2"/>
    <p:sldLayoutId id="2147483762" r:id="rId3"/>
    <p:sldLayoutId id="2147483763" r:id="rId4"/>
    <p:sldLayoutId id="2147483764" r:id="rId5"/>
    <p:sldLayoutId id="2147483765" r:id="rId6"/>
    <p:sldLayoutId id="2147483766" r:id="rId7"/>
    <p:sldLayoutId id="2147483767" r:id="rId8"/>
    <p:sldLayoutId id="2147483768" r:id="rId9"/>
    <p:sldLayoutId id="2147483769" r:id="rId10"/>
    <p:sldLayoutId id="2147483770" r:id="rId11"/>
    <p:sldLayoutId id="2147483771" r:id="rId12"/>
    <p:sldLayoutId id="2147483772" r:id="rId13"/>
    <p:sldLayoutId id="2147483773" r:id="rId14"/>
    <p:sldLayoutId id="2147483774" r:id="rId15"/>
    <p:sldLayoutId id="2147483775" r:id="rId16"/>
    <p:sldLayoutId id="2147483776" r:id="rId17"/>
    <p:sldLayoutId id="2147483777" r:id="rId18"/>
    <p:sldLayoutId id="2147483778" r:id="rId19"/>
    <p:sldLayoutId id="2147483779" r:id="rId20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5.xml"/><Relationship Id="rId4" Type="http://schemas.openxmlformats.org/officeDocument/2006/relationships/hyperlink" Target="https://github.com/Neel-XV/IBM-Data-Science/blob/master/Data%20Wrangling.ipynb" TargetMode="Externa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hyperlink" Target="https://github.com/Neel-XV/IBM-Data-Science/blob/master/EDA%20with%20Visualization.ipynb" TargetMode="External"/><Relationship Id="rId7" Type="http://schemas.openxmlformats.org/officeDocument/2006/relationships/hyperlink" Target="https://en.wikipedia.org/wiki/Scatter_plot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3.png"/><Relationship Id="rId5" Type="http://schemas.openxmlformats.org/officeDocument/2006/relationships/hyperlink" Target="http://mathematica.stackexchange.com/questions/21964/how-to-change-barchart-labels-font" TargetMode="Externa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32.xml"/><Relationship Id="rId6" Type="http://schemas.openxmlformats.org/officeDocument/2006/relationships/hyperlink" Target="https://github.com/Neel-XV/IBM-Data-Science/blob/master/EDA%20SQL.ipynb" TargetMode="External"/><Relationship Id="rId5" Type="http://schemas.openxmlformats.org/officeDocument/2006/relationships/image" Target="../media/image34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eel-XV/IBM-Data-Science/blob/master/Data%20Visualization%20with%20Folium.ipynb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2.xml"/><Relationship Id="rId5" Type="http://schemas.openxmlformats.org/officeDocument/2006/relationships/hyperlink" Target="https://github.com/Neel-XV/IBM-Data-Science/blob/master/spacex_dash_app.py" TargetMode="External"/><Relationship Id="rId4" Type="http://schemas.openxmlformats.org/officeDocument/2006/relationships/hyperlink" Target="http://coursera-dash.herokuapp.com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2.xml"/><Relationship Id="rId4" Type="http://schemas.openxmlformats.org/officeDocument/2006/relationships/hyperlink" Target="https://github.com/Neel-XV/IBM-Data-Science/blob/master/Machine%20Learning%20Prediction.ipynb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28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4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4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3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4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49.png"/><Relationship Id="rId5" Type="http://schemas.openxmlformats.org/officeDocument/2006/relationships/hyperlink" Target="https://www.universetoday.com/118400/most-powerful-atlas-v-delivers-a-most-spectacular-nighttime-sky-show-launch-for-us-navy/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53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jpeg"/><Relationship Id="rId7" Type="http://schemas.openxmlformats.org/officeDocument/2006/relationships/image" Target="../media/image5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3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67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3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2.xml"/><Relationship Id="rId5" Type="http://schemas.microsoft.com/office/2018/10/relationships/comments" Target="../comments/modernComment_121_92982B39.xml"/><Relationship Id="rId4" Type="http://schemas.openxmlformats.org/officeDocument/2006/relationships/chart" Target="../charts/char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70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2.xml"/><Relationship Id="rId5" Type="http://schemas.openxmlformats.org/officeDocument/2006/relationships/hyperlink" Target="http://coursera-dash.herokuapp.com/" TargetMode="External"/><Relationship Id="rId4" Type="http://schemas.openxmlformats.org/officeDocument/2006/relationships/hyperlink" Target="https://github.com/Neel-XV/IBM-Data-Science/tree/master" TargetMode="Externa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3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api.spacexdata.com/v4/" TargetMode="External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5.xml"/><Relationship Id="rId5" Type="http://schemas.openxmlformats.org/officeDocument/2006/relationships/hyperlink" Target="https://github.com/Neel-XV/IBM-Data-Science/blob/master/Data%20Collection%20API.ipynb" TargetMode="Externa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9.png"/><Relationship Id="rId4" Type="http://schemas.openxmlformats.org/officeDocument/2006/relationships/hyperlink" Target="https://github.com/Neel-XV/IBM-Data-Science/blob/master/Data%20Collection%20Web%20Scraping.ipynb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5" y="4568734"/>
            <a:ext cx="2882265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 dirty="0">
                <a:latin typeface="Arial Black" panose="020B0A04020102020204" pitchFamily="34" charset="0"/>
                <a:ea typeface="SF Pro" pitchFamily="2" charset="0"/>
                <a:cs typeface="SF Pro" pitchFamily="2" charset="0"/>
              </a:rPr>
              <a:t>Neel </a:t>
            </a:r>
            <a:r>
              <a:rPr lang="en-US" sz="2000" dirty="0" err="1">
                <a:latin typeface="Arial Black" panose="020B0A04020102020204" pitchFamily="34" charset="0"/>
                <a:ea typeface="SF Pro" pitchFamily="2" charset="0"/>
                <a:cs typeface="SF Pro" pitchFamily="2" charset="0"/>
              </a:rPr>
              <a:t>Bhadkamkar</a:t>
            </a:r>
          </a:p>
          <a:p>
            <a:r>
              <a:rPr lang="en-US" sz="2000" dirty="0" smtClean="0">
                <a:latin typeface="Arial Black" panose="020B0A04020102020204" pitchFamily="34" charset="0"/>
                <a:ea typeface="SF Pro" pitchFamily="2" charset="0"/>
                <a:cs typeface="SF Pro" pitchFamily="2" charset="0"/>
              </a:rPr>
              <a:t>25-12-2021</a:t>
            </a:r>
            <a:endParaRPr lang="en-US" sz="2000" dirty="0">
              <a:latin typeface="Arial Black" panose="020B0A04020102020204" pitchFamily="34" charset="0"/>
              <a:ea typeface="SF Pro" pitchFamily="2" charset="0"/>
              <a:cs typeface="SF Pro" pitchFamily="2" charset="0"/>
            </a:endParaRP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Title 111">
            <a:extLst>
              <a:ext uri="{FF2B5EF4-FFF2-40B4-BE49-F238E27FC236}">
                <a16:creationId xmlns:a16="http://schemas.microsoft.com/office/drawing/2014/main" id="{8684616A-A581-45D3-9E07-DF6561878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DATA WRANGLING</a:t>
            </a:r>
            <a:endParaRPr lang="en-US" dirty="0"/>
          </a:p>
        </p:txBody>
      </p:sp>
      <p:sp>
        <p:nvSpPr>
          <p:cNvPr id="115" name="Content Placeholder 114">
            <a:extLst>
              <a:ext uri="{FF2B5EF4-FFF2-40B4-BE49-F238E27FC236}">
                <a16:creationId xmlns:a16="http://schemas.microsoft.com/office/drawing/2014/main" id="{938A019E-06DE-4FEA-A7C4-03A7C954E7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1714094"/>
            <a:ext cx="10141863" cy="184329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>
                <a:ea typeface="+mn-lt"/>
                <a:cs typeface="+mn-lt"/>
              </a:rPr>
              <a:t>Introduction</a:t>
            </a:r>
          </a:p>
          <a:p>
            <a:pPr marL="0" indent="0">
              <a:buNone/>
            </a:pPr>
            <a:r>
              <a:rPr lang="en-US" dirty="0">
                <a:ea typeface="+mn-lt"/>
                <a:cs typeface="+mn-lt"/>
              </a:rPr>
              <a:t>In the data set, there are several different cases where the booster did not land successfully. Sometimes a landing was attempted but failed due to an accident; for example, </a:t>
            </a:r>
            <a:r>
              <a:rPr lang="en-US" dirty="0">
                <a:latin typeface="Consolas"/>
                <a:ea typeface="+mn-lt"/>
                <a:cs typeface="+mn-lt"/>
              </a:rPr>
              <a:t>True Ocean</a:t>
            </a:r>
            <a:r>
              <a:rPr lang="en-US" dirty="0">
                <a:ea typeface="+mn-lt"/>
                <a:cs typeface="+mn-lt"/>
              </a:rPr>
              <a:t> means the mission outcome was successfully landed to a specific region of the ocean while </a:t>
            </a:r>
            <a:r>
              <a:rPr lang="en-US" dirty="0">
                <a:latin typeface="Consolas"/>
                <a:ea typeface="+mn-lt"/>
                <a:cs typeface="+mn-lt"/>
              </a:rPr>
              <a:t>False Ocean</a:t>
            </a:r>
            <a:r>
              <a:rPr lang="en-US" dirty="0">
                <a:ea typeface="+mn-lt"/>
                <a:cs typeface="+mn-lt"/>
              </a:rPr>
              <a:t> means the mission outcome was unsuccessfully landed to a specific region of the ocean. </a:t>
            </a:r>
            <a:r>
              <a:rPr lang="en-US" dirty="0">
                <a:latin typeface="Consolas"/>
                <a:ea typeface="+mn-lt"/>
                <a:cs typeface="+mn-lt"/>
              </a:rPr>
              <a:t>True RTLS</a:t>
            </a:r>
            <a:r>
              <a:rPr lang="en-US" dirty="0">
                <a:ea typeface="+mn-lt"/>
                <a:cs typeface="+mn-lt"/>
              </a:rPr>
              <a:t> means the mission outcome was successfully landed to a ground pad </a:t>
            </a:r>
            <a:r>
              <a:rPr lang="en-US" dirty="0">
                <a:latin typeface="Consolas"/>
                <a:ea typeface="+mn-lt"/>
                <a:cs typeface="+mn-lt"/>
              </a:rPr>
              <a:t>False RTLS</a:t>
            </a:r>
            <a:r>
              <a:rPr lang="en-US" dirty="0">
                <a:ea typeface="+mn-lt"/>
                <a:cs typeface="+mn-lt"/>
              </a:rPr>
              <a:t> means the mission outcome was unsuccessfully landed to a ground </a:t>
            </a:r>
            <a:r>
              <a:rPr lang="en-US" dirty="0" err="1">
                <a:ea typeface="+mn-lt"/>
                <a:cs typeface="+mn-lt"/>
              </a:rPr>
              <a:t>pad.</a:t>
            </a:r>
            <a:r>
              <a:rPr lang="en-US" dirty="0" err="1">
                <a:latin typeface="Consolas"/>
                <a:ea typeface="+mn-lt"/>
                <a:cs typeface="+mn-lt"/>
              </a:rPr>
              <a:t>True</a:t>
            </a:r>
            <a:r>
              <a:rPr lang="en-US" dirty="0">
                <a:latin typeface="Consolas"/>
                <a:ea typeface="+mn-lt"/>
                <a:cs typeface="+mn-lt"/>
              </a:rPr>
              <a:t> ASDS</a:t>
            </a:r>
            <a:r>
              <a:rPr lang="en-US" dirty="0">
                <a:ea typeface="+mn-lt"/>
                <a:cs typeface="+mn-lt"/>
              </a:rPr>
              <a:t> means the mission outcome was successfully landed on a drone ship </a:t>
            </a:r>
            <a:r>
              <a:rPr lang="en-US" dirty="0">
                <a:latin typeface="Consolas"/>
                <a:ea typeface="+mn-lt"/>
                <a:cs typeface="+mn-lt"/>
              </a:rPr>
              <a:t>False ASDS</a:t>
            </a:r>
            <a:r>
              <a:rPr lang="en-US" dirty="0">
                <a:ea typeface="+mn-lt"/>
                <a:cs typeface="+mn-lt"/>
              </a:rPr>
              <a:t> means the mission outcome was unsuccessfully landed on a drone ship. We will mainly convert those outcomes into Training Labels with </a:t>
            </a:r>
            <a:r>
              <a:rPr lang="en-US" dirty="0">
                <a:latin typeface="Consolas"/>
                <a:ea typeface="+mn-lt"/>
                <a:cs typeface="+mn-lt"/>
              </a:rPr>
              <a:t>1</a:t>
            </a:r>
            <a:r>
              <a:rPr lang="en-US" dirty="0">
                <a:ea typeface="+mn-lt"/>
                <a:cs typeface="+mn-lt"/>
              </a:rPr>
              <a:t> means the booster successfully landed </a:t>
            </a:r>
            <a:r>
              <a:rPr lang="en-US" dirty="0">
                <a:latin typeface="Consolas"/>
                <a:ea typeface="+mn-lt"/>
                <a:cs typeface="+mn-lt"/>
              </a:rPr>
              <a:t>0</a:t>
            </a:r>
            <a:r>
              <a:rPr lang="en-US" dirty="0">
                <a:ea typeface="+mn-lt"/>
                <a:cs typeface="+mn-lt"/>
              </a:rPr>
              <a:t> means it was unsuccessful.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fld id="{5075537C-CA84-1446-933C-8E9D027F9201}" type="slidenum">
              <a:rPr lang="en-US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pPr defTabSz="457200">
                <a:spcAft>
                  <a:spcPts val="600"/>
                </a:spcAft>
              </a:pPr>
              <a:t>10</a:t>
            </a:fld>
            <a:endParaRPr lang="en-US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pic>
        <p:nvPicPr>
          <p:cNvPr id="116" name="Picture 116" descr="Text, chat or text message&#10;&#10;Description automatically generated">
            <a:extLst>
              <a:ext uri="{FF2B5EF4-FFF2-40B4-BE49-F238E27FC236}">
                <a16:creationId xmlns:a16="http://schemas.microsoft.com/office/drawing/2014/main" id="{DD81DBD9-850D-4D0A-8ECF-53CE5923BA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547" y="3431988"/>
            <a:ext cx="8525435" cy="2459317"/>
          </a:xfrm>
          <a:prstGeom prst="rect">
            <a:avLst/>
          </a:prstGeom>
        </p:spPr>
      </p:pic>
      <p:sp>
        <p:nvSpPr>
          <p:cNvPr id="117" name="TextBox 116">
            <a:extLst>
              <a:ext uri="{FF2B5EF4-FFF2-40B4-BE49-F238E27FC236}">
                <a16:creationId xmlns:a16="http://schemas.microsoft.com/office/drawing/2014/main" id="{DE97E841-1984-466D-A8C6-1C718B0619C5}"/>
              </a:ext>
            </a:extLst>
          </p:cNvPr>
          <p:cNvSpPr txBox="1"/>
          <p:nvPr/>
        </p:nvSpPr>
        <p:spPr>
          <a:xfrm>
            <a:off x="9453282" y="5374342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cs typeface="Calibri"/>
                <a:hlinkClick r:id="rId4"/>
              </a:rPr>
              <a:t>Notebook Link</a:t>
            </a:r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dirty="0" smtClean="0"/>
              <a:t>11</a:t>
            </a:fld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7950ECA5-FB56-4146-98E8-6C2D9CCEFB4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206375"/>
            <a:ext cx="10131425" cy="1455738"/>
          </a:xfrm>
        </p:spPr>
        <p:txBody>
          <a:bodyPr/>
          <a:lstStyle/>
          <a:p>
            <a:r>
              <a:rPr lang="en-US" dirty="0">
                <a:solidFill>
                  <a:srgbClr val="0B49CB"/>
                </a:solidFill>
                <a:ea typeface="+mj-lt"/>
                <a:cs typeface="+mj-lt"/>
              </a:rPr>
              <a:t>EDA with Data Visualization</a:t>
            </a:r>
            <a:endParaRPr lang="en-US" dirty="0">
              <a:ea typeface="+mj-lt"/>
              <a:cs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AF7A17-F4F6-4818-8B07-A720A043C288}"/>
              </a:ext>
            </a:extLst>
          </p:cNvPr>
          <p:cNvSpPr txBox="1"/>
          <p:nvPr/>
        </p:nvSpPr>
        <p:spPr>
          <a:xfrm>
            <a:off x="690282" y="1990165"/>
            <a:ext cx="2743200" cy="31393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Scatter Point Plot:</a:t>
            </a:r>
          </a:p>
          <a:p>
            <a:endParaRPr lang="en-US" dirty="0">
              <a:solidFill>
                <a:schemeClr val="bg1"/>
              </a:solidFill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chemeClr val="bg1"/>
                </a:solidFill>
                <a:cs typeface="Calibri"/>
              </a:rPr>
              <a:t>Flight V/S Payload Mass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chemeClr val="bg1"/>
                </a:solidFill>
                <a:cs typeface="Calibri"/>
              </a:rPr>
              <a:t>Payload V/S Launch Site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chemeClr val="bg1"/>
                </a:solidFill>
                <a:cs typeface="Calibri"/>
              </a:rPr>
              <a:t>Orbit V/S Flight Number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chemeClr val="bg1"/>
                </a:solidFill>
                <a:cs typeface="Calibri"/>
              </a:rPr>
              <a:t>Payload V/S Orbit Type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chemeClr val="bg1"/>
                </a:solidFill>
                <a:cs typeface="Calibri"/>
              </a:rPr>
              <a:t>Orbit V/S Payload Mass</a:t>
            </a:r>
          </a:p>
          <a:p>
            <a:endParaRPr lang="en-US" dirty="0">
              <a:solidFill>
                <a:schemeClr val="bg1"/>
              </a:solidFill>
              <a:cs typeface="Calibri"/>
            </a:endParaRPr>
          </a:p>
          <a:p>
            <a:r>
              <a:rPr lang="en-US" dirty="0">
                <a:solidFill>
                  <a:schemeClr val="bg1"/>
                </a:solidFill>
                <a:cs typeface="Calibri"/>
              </a:rPr>
              <a:t>Scatter Plots show how much a variable is correlated to another.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905C829-4F47-48AD-B21D-90D0A532941D}"/>
              </a:ext>
            </a:extLst>
          </p:cNvPr>
          <p:cNvSpPr txBox="1"/>
          <p:nvPr/>
        </p:nvSpPr>
        <p:spPr>
          <a:xfrm>
            <a:off x="684756" y="6206647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Notebook URL</a:t>
            </a:r>
            <a:endParaRPr lang="en-US" dirty="0">
              <a:solidFill>
                <a:schemeClr val="bg1"/>
              </a:solidFill>
              <a:cs typeface="Calibri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9A0D703-F97A-4BD2-9FA2-F11E6EE9C6C7}"/>
              </a:ext>
            </a:extLst>
          </p:cNvPr>
          <p:cNvSpPr txBox="1"/>
          <p:nvPr/>
        </p:nvSpPr>
        <p:spPr>
          <a:xfrm>
            <a:off x="4888152" y="1986289"/>
            <a:ext cx="4319390" cy="507831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Bar Graph</a:t>
            </a:r>
            <a:endParaRPr lang="en-US" b="1">
              <a:solidFill>
                <a:schemeClr val="bg1"/>
              </a:solidFill>
              <a:cs typeface="Calibri"/>
            </a:endParaRPr>
          </a:p>
          <a:p>
            <a:endParaRPr lang="en-US" dirty="0">
              <a:solidFill>
                <a:schemeClr val="bg1"/>
              </a:solidFill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chemeClr val="bg1"/>
                </a:solidFill>
                <a:cs typeface="Calibri"/>
              </a:rPr>
              <a:t>Mean V/S Orbit</a:t>
            </a:r>
          </a:p>
          <a:p>
            <a:pPr marL="285750" indent="-285750">
              <a:buFont typeface="Arial"/>
              <a:buChar char="•"/>
            </a:pPr>
            <a:endParaRPr lang="en-US" dirty="0">
              <a:solidFill>
                <a:schemeClr val="bg1"/>
              </a:solidFill>
              <a:ea typeface="+mn-lt"/>
              <a:cs typeface="+mn-lt"/>
            </a:endParaRPr>
          </a:p>
          <a:p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A bar chart or bar graph is a chart or graph that presents categorical data with rectangular bars with heights or lengths proportional to the values that they represent.</a:t>
            </a:r>
            <a:endParaRPr lang="en-US">
              <a:solidFill>
                <a:schemeClr val="bg1"/>
              </a:solidFill>
              <a:ea typeface="+mn-lt"/>
              <a:cs typeface="+mn-lt"/>
            </a:endParaRPr>
          </a:p>
          <a:p>
            <a:endParaRPr lang="en-US" dirty="0">
              <a:solidFill>
                <a:schemeClr val="bg1"/>
              </a:solidFill>
              <a:cs typeface="Calibri" panose="020F0502020204030204"/>
            </a:endParaRPr>
          </a:p>
          <a:p>
            <a:r>
              <a:rPr lang="en-US" b="1" dirty="0">
                <a:solidFill>
                  <a:schemeClr val="bg1"/>
                </a:solidFill>
                <a:cs typeface="Calibri" panose="020F0502020204030204"/>
              </a:rPr>
              <a:t>Line Graph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chemeClr val="bg1"/>
                </a:solidFill>
                <a:cs typeface="Calibri" panose="020F0502020204030204"/>
              </a:rPr>
              <a:t>Success Rate V/S Year</a:t>
            </a:r>
          </a:p>
          <a:p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Line graphs (or line charts) are best when you want to show </a:t>
            </a:r>
            <a:r>
              <a:rPr lang="en-US" b="1" dirty="0">
                <a:solidFill>
                  <a:schemeClr val="bg1"/>
                </a:solidFill>
                <a:ea typeface="+mn-lt"/>
                <a:cs typeface="+mn-lt"/>
              </a:rPr>
              <a:t>how the value of something changes over time, </a:t>
            </a: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or compare how several things change over time relative to each other. </a:t>
            </a:r>
            <a:endParaRPr lang="en-US" dirty="0">
              <a:solidFill>
                <a:schemeClr val="bg1"/>
              </a:solidFill>
              <a:cs typeface="Calibri" panose="020F0502020204030204"/>
            </a:endParaRPr>
          </a:p>
          <a:p>
            <a:endParaRPr lang="en-US" dirty="0">
              <a:solidFill>
                <a:schemeClr val="bg1"/>
              </a:solidFill>
              <a:cs typeface="Calibri" panose="020F0502020204030204"/>
            </a:endParaRPr>
          </a:p>
        </p:txBody>
      </p:sp>
      <p:pic>
        <p:nvPicPr>
          <p:cNvPr id="15" name="Picture 15" descr="Chart, bar chart&#10;&#10;Description automatically generated">
            <a:extLst>
              <a:ext uri="{FF2B5EF4-FFF2-40B4-BE49-F238E27FC236}">
                <a16:creationId xmlns:a16="http://schemas.microsoft.com/office/drawing/2014/main" id="{2E34D918-876B-4058-9EE7-82B93C3F34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xmlns="" r:id="rId5"/>
              </a:ext>
            </a:extLst>
          </a:blip>
          <a:stretch>
            <a:fillRect/>
          </a:stretch>
        </p:blipFill>
        <p:spPr>
          <a:xfrm>
            <a:off x="9212893" y="2201631"/>
            <a:ext cx="1438405" cy="1066436"/>
          </a:xfrm>
          <a:prstGeom prst="rect">
            <a:avLst/>
          </a:prstGeom>
        </p:spPr>
      </p:pic>
      <p:pic>
        <p:nvPicPr>
          <p:cNvPr id="20" name="Picture 20">
            <a:extLst>
              <a:ext uri="{FF2B5EF4-FFF2-40B4-BE49-F238E27FC236}">
                <a16:creationId xmlns:a16="http://schemas.microsoft.com/office/drawing/2014/main" id="{51A94DE0-9144-48D1-BB2E-CE38A39F1F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xmlns="" r:id="rId7"/>
              </a:ext>
            </a:extLst>
          </a:blip>
          <a:stretch>
            <a:fillRect/>
          </a:stretch>
        </p:blipFill>
        <p:spPr>
          <a:xfrm>
            <a:off x="3471798" y="1986618"/>
            <a:ext cx="1208763" cy="1204190"/>
          </a:xfrm>
          <a:prstGeom prst="rect">
            <a:avLst/>
          </a:prstGeom>
        </p:spPr>
      </p:pic>
      <p:pic>
        <p:nvPicPr>
          <p:cNvPr id="23" name="Picture 23" descr="Icon&#10;&#10;Description automatically generated">
            <a:extLst>
              <a:ext uri="{FF2B5EF4-FFF2-40B4-BE49-F238E27FC236}">
                <a16:creationId xmlns:a16="http://schemas.microsoft.com/office/drawing/2014/main" id="{F035CE9F-2B63-434C-81B2-F5744B42B04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09314" y="4756168"/>
            <a:ext cx="1427967" cy="1455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rogramming data on computer monitor">
            <a:extLst>
              <a:ext uri="{FF2B5EF4-FFF2-40B4-BE49-F238E27FC236}">
                <a16:creationId xmlns:a16="http://schemas.microsoft.com/office/drawing/2014/main" id="{0C04CCF5-4451-452E-B55D-6839AC04F84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5000"/>
          </a:blip>
          <a:srcRect t="8607" b="712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685801" y="609600"/>
            <a:ext cx="10141863" cy="5690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defTabSz="457200">
              <a:spcAft>
                <a:spcPts val="600"/>
              </a:spcAft>
            </a:pPr>
            <a:r>
              <a:rPr lang="en-US" sz="3600" cap="all">
                <a:ln w="3175" cmpd="sng">
                  <a:noFill/>
                </a:ln>
                <a:solidFill>
                  <a:schemeClr val="tx1"/>
                </a:solidFill>
                <a:latin typeface="+mj-lt"/>
                <a:ea typeface="+mj-ea"/>
                <a:cs typeface="+mj-cs"/>
              </a:rPr>
              <a:t>EDA with SQL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9667682-6FD8-4232-AA16-AE81AC3949C2}"/>
              </a:ext>
            </a:extLst>
          </p:cNvPr>
          <p:cNvSpPr txBox="1"/>
          <p:nvPr/>
        </p:nvSpPr>
        <p:spPr>
          <a:xfrm>
            <a:off x="685801" y="2340397"/>
            <a:ext cx="10141863" cy="4097982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defTabSz="457200">
              <a:spcAft>
                <a:spcPts val="1000"/>
              </a:spcAft>
              <a:buClr>
                <a:schemeClr val="tx1"/>
              </a:buClr>
              <a:buSzPct val="100000"/>
            </a:pPr>
            <a:r>
              <a:rPr lang="en-US" sz="1600" dirty="0"/>
              <a:t>Used SQL queries to gather information from the dataset.</a:t>
            </a:r>
            <a:endParaRPr lang="en-US" sz="1600" dirty="0">
              <a:cs typeface="Calibri"/>
            </a:endParaRPr>
          </a:p>
          <a:p>
            <a:pPr defTabSz="457200">
              <a:spcAft>
                <a:spcPts val="1000"/>
              </a:spcAft>
              <a:buClr>
                <a:schemeClr val="tx1"/>
              </a:buClr>
              <a:buSzPct val="100000"/>
            </a:pPr>
            <a:r>
              <a:rPr lang="en-US" sz="1600" dirty="0"/>
              <a:t>Examples of queries performed on the dataset-</a:t>
            </a:r>
            <a:endParaRPr lang="en-US" sz="1600">
              <a:cs typeface="Calibri" panose="020F0502020204030204"/>
            </a:endParaRPr>
          </a:p>
          <a:p>
            <a:pPr marL="285750" indent="-285750" defTabSz="457200">
              <a:buFont typeface="Arial"/>
              <a:buChar char="•"/>
            </a:pPr>
            <a:r>
              <a:rPr lang="en-US" sz="1600" dirty="0"/>
              <a:t>Display the names of the unique launch sites in the space mission</a:t>
            </a:r>
            <a:endParaRPr lang="en-US" sz="1600" dirty="0">
              <a:cs typeface="Calibri"/>
            </a:endParaRPr>
          </a:p>
          <a:p>
            <a:pPr marL="285750" indent="-285750" defTabSz="457200">
              <a:buFont typeface="Arial"/>
              <a:buChar char="•"/>
            </a:pPr>
            <a:r>
              <a:rPr lang="en-US" sz="1600" dirty="0"/>
              <a:t>Display 5 records where launch sites begin with the string 'CCA'</a:t>
            </a:r>
            <a:endParaRPr lang="en-US" sz="1600" dirty="0">
              <a:cs typeface="Calibri"/>
            </a:endParaRPr>
          </a:p>
          <a:p>
            <a:pPr marL="285750" indent="-285750" defTabSz="457200">
              <a:buFont typeface="Arial"/>
              <a:buChar char="•"/>
            </a:pPr>
            <a:r>
              <a:rPr lang="en-US" sz="1600" dirty="0"/>
              <a:t>Display the total payload mass carried by boosters launched by NASA (CRS)</a:t>
            </a:r>
            <a:endParaRPr lang="en-US" sz="1600" dirty="0">
              <a:cs typeface="Calibri"/>
            </a:endParaRPr>
          </a:p>
          <a:p>
            <a:pPr marL="285750" indent="-285750" defTabSz="457200">
              <a:buFont typeface="Arial"/>
              <a:buChar char="•"/>
            </a:pPr>
            <a:r>
              <a:rPr lang="en-US" sz="1600" dirty="0"/>
              <a:t>Display average payload mass carried by booster version F9 v1.1</a:t>
            </a:r>
            <a:endParaRPr lang="en-US" sz="1600" dirty="0">
              <a:cs typeface="Calibri"/>
            </a:endParaRPr>
          </a:p>
          <a:p>
            <a:pPr marL="285750" indent="-285750" defTabSz="457200">
              <a:buFont typeface="Arial"/>
              <a:buChar char="•"/>
            </a:pPr>
            <a:r>
              <a:rPr lang="en-US" sz="1600" dirty="0"/>
              <a:t>List the date when the first successful landing outcome in ground pad was </a:t>
            </a:r>
            <a:r>
              <a:rPr lang="en-US" sz="1600" dirty="0" err="1"/>
              <a:t>acheived</a:t>
            </a:r>
            <a:r>
              <a:rPr lang="en-US" sz="1600" dirty="0"/>
              <a:t>.</a:t>
            </a:r>
            <a:endParaRPr lang="en-US" sz="1600" dirty="0">
              <a:cs typeface="Calibri"/>
            </a:endParaRPr>
          </a:p>
          <a:p>
            <a:pPr marL="285750" indent="-285750" defTabSz="457200">
              <a:buFont typeface="Arial"/>
              <a:buChar char="•"/>
            </a:pPr>
            <a:r>
              <a:rPr lang="en-US" sz="1600" dirty="0"/>
              <a:t>List the names of the boosters which have success in drone ship and have payload mass greater than 4000 but less than 6000</a:t>
            </a:r>
            <a:endParaRPr lang="en-US" sz="1600" dirty="0">
              <a:cs typeface="Calibri"/>
            </a:endParaRPr>
          </a:p>
          <a:p>
            <a:pPr marL="285750" indent="-285750" defTabSz="457200">
              <a:buFont typeface="Arial"/>
              <a:buChar char="•"/>
            </a:pPr>
            <a:r>
              <a:rPr lang="en-US" sz="1600" dirty="0"/>
              <a:t>List the total number of successful and failure mission outcomes</a:t>
            </a:r>
            <a:endParaRPr lang="en-US" sz="1600" dirty="0">
              <a:cs typeface="Calibri"/>
            </a:endParaRPr>
          </a:p>
          <a:p>
            <a:pPr marL="285750" indent="-285750" defTabSz="457200">
              <a:buFont typeface="Arial"/>
              <a:buChar char="•"/>
            </a:pPr>
            <a:r>
              <a:rPr lang="en-US" sz="1600" dirty="0"/>
              <a:t>List the names of the </a:t>
            </a:r>
            <a:r>
              <a:rPr lang="en-US" sz="1600" dirty="0" err="1"/>
              <a:t>booster_versions</a:t>
            </a:r>
            <a:r>
              <a:rPr lang="en-US" sz="1600" dirty="0"/>
              <a:t> which have carried the maximum payload mass. Use a subquery</a:t>
            </a:r>
            <a:endParaRPr lang="en-US" sz="1600" dirty="0">
              <a:cs typeface="Calibri"/>
            </a:endParaRPr>
          </a:p>
          <a:p>
            <a:pPr marL="285750" indent="-285750" defTabSz="457200">
              <a:buFont typeface="Arial"/>
              <a:buChar char="•"/>
            </a:pPr>
            <a:r>
              <a:rPr lang="en-US" sz="1600" dirty="0"/>
              <a:t>List the failed </a:t>
            </a:r>
            <a:r>
              <a:rPr lang="en-US" sz="1600" dirty="0" err="1"/>
              <a:t>landing_outcomes</a:t>
            </a:r>
            <a:r>
              <a:rPr lang="en-US" sz="1600" dirty="0"/>
              <a:t> in drone ship, their booster versions, and launch site names for in year 2015</a:t>
            </a:r>
            <a:endParaRPr lang="en-US" sz="1600" dirty="0">
              <a:cs typeface="Calibri"/>
            </a:endParaRPr>
          </a:p>
          <a:p>
            <a:pPr marL="285750" indent="-285750" defTabSz="457200">
              <a:buFont typeface="Arial"/>
              <a:buChar char="•"/>
            </a:pPr>
            <a:r>
              <a:rPr lang="en-US" sz="1600" dirty="0"/>
              <a:t>Rank the count of landing outcomes (such as Failure (drone ship) or Success (ground pad)) between the date 2010-06-04 and 2017-03-20, in descending order</a:t>
            </a:r>
            <a:endParaRPr lang="en-US" sz="1600" dirty="0">
              <a:cs typeface="Calibri"/>
            </a:endParaRPr>
          </a:p>
          <a:p>
            <a:pPr marL="285750" indent="-285750" defTabSz="457200">
              <a:buFont typeface="Arial"/>
              <a:buChar char="•"/>
            </a:pPr>
            <a:endParaRPr lang="en-US" sz="1600" dirty="0">
              <a:cs typeface="Calibri"/>
            </a:endParaRPr>
          </a:p>
          <a:p>
            <a:pPr marL="285750" indent="-285750" defTabSz="457200">
              <a:buFont typeface="Arial"/>
              <a:buChar char="•"/>
            </a:pPr>
            <a:endParaRPr lang="en-US" sz="1200" dirty="0">
              <a:cs typeface="Calibri"/>
            </a:endParaRPr>
          </a:p>
          <a:p>
            <a:pPr defTabSz="457200"/>
            <a:endParaRPr lang="en-US" sz="1200" dirty="0">
              <a:cs typeface="Calibri"/>
            </a:endParaRPr>
          </a:p>
          <a:p>
            <a:pPr defTabSz="457200">
              <a:spcAft>
                <a:spcPts val="1000"/>
              </a:spcAft>
            </a:pPr>
            <a:endParaRPr lang="en-US" sz="1200" dirty="0">
              <a:cs typeface="Calibri"/>
            </a:endParaRPr>
          </a:p>
          <a:p>
            <a:pPr defTabSz="457200">
              <a:spcAft>
                <a:spcPts val="1000"/>
              </a:spcAft>
              <a:buClr>
                <a:srgbClr val="FFFFFF"/>
              </a:buClr>
              <a:buSzPct val="100000"/>
              <a:buFont typeface="Arial"/>
              <a:buChar char="•"/>
            </a:pPr>
            <a:endParaRPr lang="en-US" sz="1200" dirty="0">
              <a:cs typeface="Calibri"/>
            </a:endParaRPr>
          </a:p>
          <a:p>
            <a:pPr defTabSz="457200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</a:pPr>
            <a:endParaRPr lang="en-US" sz="1200" dirty="0">
              <a:cs typeface="Calibri"/>
            </a:endParaRPr>
          </a:p>
          <a:p>
            <a:pPr defTabSz="457200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</a:pPr>
            <a:endParaRPr lang="en-US" sz="1200" dirty="0">
              <a:cs typeface="Calibri"/>
            </a:endParaRPr>
          </a:p>
          <a:p>
            <a:pPr marL="285750" indent="-285750" defTabSz="457200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</a:pPr>
            <a:endParaRPr lang="en-US" sz="1200" dirty="0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dirty="0" smtClean="0"/>
              <a:pPr>
                <a:spcAft>
                  <a:spcPts val="600"/>
                </a:spcAft>
              </a:pPr>
              <a:t>12</a:t>
            </a:fld>
            <a:endParaRPr lang="en-US" dirty="0"/>
          </a:p>
        </p:txBody>
      </p:sp>
      <p:pic>
        <p:nvPicPr>
          <p:cNvPr id="7" name="Graphic 7" descr="Database with solid fill">
            <a:extLst>
              <a:ext uri="{FF2B5EF4-FFF2-40B4-BE49-F238E27FC236}">
                <a16:creationId xmlns:a16="http://schemas.microsoft.com/office/drawing/2014/main" id="{3DF9B0B6-B3A0-495B-ABE4-1C18E7DADE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8592855" y="320457"/>
            <a:ext cx="2897687" cy="288724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56BE3C3-425F-4186-8A5C-DC8908B10F29}"/>
              </a:ext>
            </a:extLst>
          </p:cNvPr>
          <p:cNvSpPr txBox="1"/>
          <p:nvPr/>
        </p:nvSpPr>
        <p:spPr>
          <a:xfrm>
            <a:off x="1099457" y="5693229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hlinkClick r:id="rId6"/>
              </a:rPr>
              <a:t>GitHub Notebook URL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685801" y="533400"/>
            <a:ext cx="10820400" cy="117709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ctr" defTabSz="457200">
              <a:spcAft>
                <a:spcPts val="600"/>
              </a:spcAft>
            </a:pPr>
            <a:r>
              <a:rPr lang="en-US" sz="4400" cap="all">
                <a:ln w="3175" cmpd="sng">
                  <a:noFill/>
                </a:ln>
                <a:solidFill>
                  <a:schemeClr val="tx1"/>
                </a:solidFill>
                <a:latin typeface="+mj-lt"/>
                <a:ea typeface="+mj-ea"/>
                <a:cs typeface="+mj-cs"/>
              </a:rPr>
              <a:t>Build an Interactive Map with Folium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55034" y="5870575"/>
            <a:ext cx="551167" cy="3778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fld id="{5075537C-CA84-1446-933C-8E9D027F9201}" type="slidenum">
              <a:rPr lang="en-US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pPr defTabSz="457200">
                <a:spcAft>
                  <a:spcPts val="600"/>
                </a:spcAft>
              </a:pPr>
              <a:t>13</a:t>
            </a:fld>
            <a:endParaRPr lang="en-US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2243138"/>
            <a:ext cx="10820400" cy="354806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 marL="0" indent="0">
              <a:buNone/>
            </a:pPr>
            <a:r>
              <a:rPr lang="en-US" sz="2000" dirty="0">
                <a:cs typeface="Calibri"/>
              </a:rPr>
              <a:t>We marked and labelled each launch site with </a:t>
            </a:r>
            <a:r>
              <a:rPr lang="en-US" sz="2000" dirty="0" err="1">
                <a:cs typeface="Calibri"/>
              </a:rPr>
              <a:t>CircleMarker</a:t>
            </a:r>
            <a:r>
              <a:rPr lang="en-US" sz="2000" dirty="0">
                <a:cs typeface="Calibri"/>
              </a:rPr>
              <a:t> using the latitude and longitude coordinates.</a:t>
            </a:r>
          </a:p>
          <a:p>
            <a:pPr marL="0" indent="0">
              <a:buNone/>
            </a:pPr>
            <a:r>
              <a:rPr lang="en-US" sz="2000" dirty="0">
                <a:cs typeface="Calibri"/>
              </a:rPr>
              <a:t>We marked the success and failure for each site using Green and Red Markers for success and failure respectively. This was done using </a:t>
            </a:r>
            <a:r>
              <a:rPr lang="en-US" sz="2000" dirty="0" err="1">
                <a:cs typeface="Calibri"/>
              </a:rPr>
              <a:t>MarkerCluster</a:t>
            </a:r>
            <a:r>
              <a:rPr lang="en-US" sz="2000" dirty="0">
                <a:cs typeface="Calibri"/>
              </a:rPr>
              <a:t>().</a:t>
            </a:r>
          </a:p>
          <a:p>
            <a:pPr marL="0" indent="0">
              <a:buNone/>
            </a:pPr>
            <a:r>
              <a:rPr lang="en-US" sz="2000" dirty="0">
                <a:cs typeface="Calibri"/>
              </a:rPr>
              <a:t>Calculation of the Distance from Launch Site to various landmarks was done to gain insight on the Launch Site location.</a:t>
            </a:r>
          </a:p>
          <a:p>
            <a:pPr marL="0" indent="0">
              <a:buNone/>
            </a:pPr>
            <a:r>
              <a:rPr lang="en-US" sz="2000" dirty="0">
                <a:cs typeface="Calibri"/>
              </a:rPr>
              <a:t>With them we were able to answer the following questions -</a:t>
            </a:r>
          </a:p>
          <a:p>
            <a:pPr>
              <a:buClr>
                <a:srgbClr val="FFFFFF"/>
              </a:buClr>
            </a:pPr>
            <a:r>
              <a:rPr lang="en-US" sz="2000" dirty="0">
                <a:ea typeface="+mn-lt"/>
                <a:cs typeface="+mn-lt"/>
              </a:rPr>
              <a:t>Are launch sites in close proximity to railways? No</a:t>
            </a:r>
            <a:endParaRPr lang="en-US" dirty="0"/>
          </a:p>
          <a:p>
            <a:pPr>
              <a:buClr>
                <a:srgbClr val="FFFFFF"/>
              </a:buClr>
            </a:pPr>
            <a:r>
              <a:rPr lang="en-US" sz="2000" dirty="0">
                <a:ea typeface="+mn-lt"/>
                <a:cs typeface="+mn-lt"/>
              </a:rPr>
              <a:t>Are launch sites in close proximity to highways? No</a:t>
            </a:r>
            <a:endParaRPr lang="en-US" dirty="0"/>
          </a:p>
          <a:p>
            <a:pPr>
              <a:buClr>
                <a:srgbClr val="FFFFFF"/>
              </a:buClr>
            </a:pPr>
            <a:r>
              <a:rPr lang="en-US" sz="2000" dirty="0">
                <a:ea typeface="+mn-lt"/>
                <a:cs typeface="+mn-lt"/>
              </a:rPr>
              <a:t>Are launch sites in close proximity to coastline? Yes</a:t>
            </a:r>
            <a:endParaRPr lang="en-US" dirty="0"/>
          </a:p>
          <a:p>
            <a:pPr>
              <a:buClr>
                <a:srgbClr val="FFFFFF"/>
              </a:buClr>
            </a:pPr>
            <a:r>
              <a:rPr lang="en-US" sz="2000" dirty="0">
                <a:ea typeface="+mn-lt"/>
                <a:cs typeface="+mn-lt"/>
              </a:rPr>
              <a:t>Do launch sites keep certain distance away from cities? Yes</a:t>
            </a:r>
            <a:endParaRPr lang="en-US" dirty="0"/>
          </a:p>
          <a:p>
            <a:pPr marL="0" indent="0">
              <a:buNone/>
            </a:pPr>
            <a:endParaRPr lang="en-US" sz="2000" dirty="0">
              <a:cs typeface="Calibri"/>
            </a:endParaRPr>
          </a:p>
          <a:p>
            <a:endParaRPr lang="en-US" sz="2000"/>
          </a:p>
          <a:p>
            <a:endParaRPr lang="en-US" sz="20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AA4B67E-5FEE-4168-B347-8F8B7D8BFFF1}"/>
              </a:ext>
            </a:extLst>
          </p:cNvPr>
          <p:cNvSpPr txBox="1"/>
          <p:nvPr/>
        </p:nvSpPr>
        <p:spPr>
          <a:xfrm>
            <a:off x="683795" y="5646821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hlinkClick r:id="rId3"/>
              </a:rPr>
              <a:t>Notebook URL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Zigzag indicator line">
            <a:extLst>
              <a:ext uri="{FF2B5EF4-FFF2-40B4-BE49-F238E27FC236}">
                <a16:creationId xmlns:a16="http://schemas.microsoft.com/office/drawing/2014/main" id="{91B7F52B-15A8-4C01-B035-8ED34689BCB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</a:blip>
          <a:srcRect t="8350" r="-2" b="737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35933" y="-192505"/>
            <a:ext cx="10131425" cy="1456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defTabSz="457200">
              <a:spcAft>
                <a:spcPts val="600"/>
              </a:spcAft>
            </a:pPr>
            <a:r>
              <a:rPr lang="en-US" sz="3600" cap="all">
                <a:ln w="3175" cmpd="sng">
                  <a:noFill/>
                </a:ln>
                <a:solidFill>
                  <a:schemeClr val="tx1"/>
                </a:solidFill>
                <a:latin typeface="+mj-lt"/>
                <a:ea typeface="+mj-ea"/>
                <a:cs typeface="+mj-cs"/>
              </a:rPr>
              <a:t>Build a Dashboard with Plotly Dash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2343150"/>
            <a:ext cx="9850438" cy="5172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indent="0">
              <a:buNone/>
            </a:pPr>
            <a:r>
              <a:rPr lang="en-US" sz="1400" dirty="0">
                <a:cs typeface="Calibri"/>
              </a:rPr>
              <a:t>An interactive Dashboard was created using the Dash and Flask Web Framework. It's was also deployed  on </a:t>
            </a:r>
            <a:r>
              <a:rPr lang="en-US" sz="1400" dirty="0" err="1">
                <a:cs typeface="Calibri"/>
              </a:rPr>
              <a:t>heroku</a:t>
            </a:r>
            <a:r>
              <a:rPr lang="en-US" sz="1400" dirty="0">
                <a:cs typeface="Calibri"/>
              </a:rPr>
              <a:t> so that it can be accessed 24/7.</a:t>
            </a:r>
            <a:endParaRPr lang="en-US" sz="1400">
              <a:cs typeface="Calibri"/>
            </a:endParaRPr>
          </a:p>
          <a:p>
            <a:pPr marL="0" indent="0">
              <a:buNone/>
            </a:pPr>
            <a:r>
              <a:rPr lang="en-US" sz="1400" dirty="0">
                <a:cs typeface="Calibri"/>
              </a:rPr>
              <a:t>Dropdown List, slider, functions to display pie chart and scatter plot were added to the Dashboard.</a:t>
            </a:r>
          </a:p>
          <a:p>
            <a:pPr marL="0" indent="0">
              <a:buNone/>
            </a:pPr>
            <a:endParaRPr lang="en-US" sz="1400" dirty="0">
              <a:cs typeface="Calibri"/>
            </a:endParaRPr>
          </a:p>
          <a:p>
            <a:pPr marL="0" indent="0">
              <a:buNone/>
            </a:pPr>
            <a:r>
              <a:rPr lang="en-US" sz="1400" dirty="0">
                <a:cs typeface="Calibri"/>
              </a:rPr>
              <a:t>Pie Chart- </a:t>
            </a:r>
          </a:p>
          <a:p>
            <a:pPr marL="0" indent="0">
              <a:buNone/>
            </a:pPr>
            <a:r>
              <a:rPr lang="en-US" sz="1400" dirty="0">
                <a:cs typeface="Calibri"/>
              </a:rPr>
              <a:t>Pie Chart shows the total launches for all sites. </a:t>
            </a:r>
          </a:p>
          <a:p>
            <a:pPr marL="0" indent="0">
              <a:buClr>
                <a:srgbClr val="FFFFFF"/>
              </a:buClr>
              <a:buNone/>
            </a:pPr>
            <a:r>
              <a:rPr lang="en-US" sz="1400" dirty="0">
                <a:ea typeface="+mn-lt"/>
                <a:cs typeface="+mn-lt"/>
              </a:rPr>
              <a:t>It represents data visually as a fractional part of a whole, which can be an effective communication tool for the even uninformed audience.</a:t>
            </a:r>
            <a:endParaRPr lang="en-US" sz="1400">
              <a:cs typeface="Calibri" panose="020F0502020204030204"/>
            </a:endParaRPr>
          </a:p>
          <a:p>
            <a:pPr marL="0" indent="0">
              <a:buClr>
                <a:prstClr val="white"/>
              </a:buClr>
              <a:buNone/>
            </a:pPr>
            <a:r>
              <a:rPr lang="en-US" sz="1400" dirty="0">
                <a:ea typeface="+mn-lt"/>
                <a:cs typeface="+mn-lt"/>
              </a:rPr>
              <a:t>It enables the audience to see a data comparison at a glance to make an immediate analysis or to understand information quickly.</a:t>
            </a:r>
            <a:endParaRPr lang="en-US" sz="1400" dirty="0">
              <a:cs typeface="Calibri"/>
            </a:endParaRPr>
          </a:p>
          <a:p>
            <a:pPr marL="0" indent="0">
              <a:buNone/>
            </a:pPr>
            <a:endParaRPr lang="en-US" sz="1400" dirty="0">
              <a:cs typeface="Calibri"/>
            </a:endParaRPr>
          </a:p>
          <a:p>
            <a:pPr marL="0" indent="0">
              <a:buNone/>
            </a:pPr>
            <a:r>
              <a:rPr lang="en-US" sz="1400" dirty="0">
                <a:cs typeface="Calibri"/>
              </a:rPr>
              <a:t>Scatter Plot-</a:t>
            </a:r>
          </a:p>
          <a:p>
            <a:pPr marL="0" indent="0">
              <a:buNone/>
            </a:pPr>
            <a:r>
              <a:rPr lang="en-US" sz="1400" dirty="0">
                <a:cs typeface="Calibri"/>
              </a:rPr>
              <a:t>It is used to see the relation between two variables.</a:t>
            </a:r>
          </a:p>
          <a:p>
            <a:pPr marL="0" indent="0">
              <a:buNone/>
            </a:pPr>
            <a:r>
              <a:rPr lang="en-US" sz="1400" dirty="0">
                <a:cs typeface="Calibri"/>
              </a:rPr>
              <a:t>Using it we can deduce the relation between the variables be it – strong or weak, linear or non-linear, positive or negative.</a:t>
            </a:r>
          </a:p>
          <a:p>
            <a:pPr marL="0" indent="0">
              <a:buNone/>
            </a:pPr>
            <a:r>
              <a:rPr lang="en-US" sz="1400" dirty="0">
                <a:cs typeface="Calibri"/>
              </a:rPr>
              <a:t>In this dashboard we have plotted to show the relation between payload mass (kg) and Outcome for the different  Booster Versions.</a:t>
            </a:r>
          </a:p>
          <a:p>
            <a:pPr marL="0" indent="0">
              <a:buNone/>
            </a:pPr>
            <a:endParaRPr lang="en-US" sz="1400" dirty="0">
              <a:cs typeface="Calibri"/>
            </a:endParaRPr>
          </a:p>
          <a:p>
            <a:pPr marL="0" indent="0">
              <a:buNone/>
            </a:pPr>
            <a:r>
              <a:rPr lang="en-US" sz="1400" dirty="0">
                <a:cs typeface="Calibri"/>
                <a:hlinkClick r:id="rId4"/>
              </a:rPr>
              <a:t>Website Link (Heroku)</a:t>
            </a:r>
            <a:endParaRPr lang="en-US" sz="1400" dirty="0">
              <a:cs typeface="Calibri"/>
            </a:endParaRPr>
          </a:p>
          <a:p>
            <a:pPr marL="0" indent="0">
              <a:buNone/>
            </a:pPr>
            <a:r>
              <a:rPr lang="en-US" sz="1400" dirty="0">
                <a:cs typeface="Calibri"/>
                <a:hlinkClick r:id="rId5"/>
              </a:rPr>
              <a:t>Github Notebook Link</a:t>
            </a:r>
          </a:p>
          <a:p>
            <a:pPr marL="0" indent="0">
              <a:buClr>
                <a:prstClr val="white"/>
              </a:buClr>
              <a:buNone/>
            </a:pPr>
            <a:endParaRPr lang="en-US" sz="1200" dirty="0">
              <a:cs typeface="Calibri"/>
            </a:endParaRPr>
          </a:p>
          <a:p>
            <a:pPr marL="0" indent="0">
              <a:buClr>
                <a:prstClr val="white"/>
              </a:buClr>
              <a:buNone/>
            </a:pPr>
            <a:endParaRPr lang="en-US" sz="1200" dirty="0">
              <a:cs typeface="Calibri"/>
            </a:endParaRPr>
          </a:p>
          <a:p>
            <a:pPr marL="0" indent="0">
              <a:buClr>
                <a:prstClr val="white"/>
              </a:buClr>
              <a:buNone/>
            </a:pPr>
            <a:endParaRPr lang="en-US" sz="1200" dirty="0">
              <a:cs typeface="Calibri"/>
            </a:endParaRPr>
          </a:p>
          <a:p>
            <a:pPr marL="0" indent="0">
              <a:buClr>
                <a:prstClr val="white"/>
              </a:buClr>
              <a:buNone/>
            </a:pPr>
            <a:endParaRPr lang="en-US" sz="1200" dirty="0">
              <a:cs typeface="Calibri"/>
            </a:endParaRPr>
          </a:p>
          <a:p>
            <a:pPr marL="0" indent="0">
              <a:buClr>
                <a:prstClr val="white"/>
              </a:buClr>
              <a:buNone/>
            </a:pPr>
            <a:endParaRPr lang="en-US" sz="1200" dirty="0">
              <a:cs typeface="Calibri"/>
            </a:endParaRPr>
          </a:p>
          <a:p>
            <a:pPr marL="0" indent="0">
              <a:buClr>
                <a:prstClr val="white"/>
              </a:buClr>
              <a:buNone/>
            </a:pPr>
            <a:endParaRPr lang="en-US" sz="1200" dirty="0">
              <a:cs typeface="Calibri"/>
            </a:endParaRPr>
          </a:p>
          <a:p>
            <a:pPr>
              <a:buClr>
                <a:srgbClr val="FFFFFF"/>
              </a:buClr>
            </a:pPr>
            <a:endParaRPr lang="en-US" sz="1200" dirty="0">
              <a:cs typeface="Calibri"/>
            </a:endParaRPr>
          </a:p>
          <a:p>
            <a:pPr>
              <a:buClr>
                <a:prstClr val="white"/>
              </a:buClr>
            </a:pP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Magnifying glass showing decling performance">
            <a:extLst>
              <a:ext uri="{FF2B5EF4-FFF2-40B4-BE49-F238E27FC236}">
                <a16:creationId xmlns:a16="http://schemas.microsoft.com/office/drawing/2014/main" id="{EE47A48D-9E65-4906-A8AA-627F6B1C554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</a:blip>
          <a:srcRect t="601" r="-2" b="15002"/>
          <a:stretch/>
        </p:blipFill>
        <p:spPr>
          <a:xfrm>
            <a:off x="50152" y="10"/>
            <a:ext cx="12191980" cy="685799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35933" y="178468"/>
            <a:ext cx="10131425" cy="1456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defTabSz="457200">
              <a:spcAft>
                <a:spcPts val="600"/>
              </a:spcAft>
            </a:pPr>
            <a:r>
              <a:rPr lang="en-US" sz="3600" cap="all">
                <a:ln w="3175" cmpd="sng">
                  <a:noFill/>
                </a:ln>
                <a:solidFill>
                  <a:schemeClr val="tx1"/>
                </a:solidFill>
                <a:latin typeface="+mj-lt"/>
                <a:ea typeface="+mj-ea"/>
                <a:cs typeface="+mj-cs"/>
              </a:rPr>
              <a:t>Predictive Analysis (Classification)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2362200"/>
            <a:ext cx="10131425" cy="43719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indent="0">
              <a:buNone/>
            </a:pPr>
            <a:r>
              <a:rPr lang="en-US" sz="1400" dirty="0"/>
              <a:t>Building the Model</a:t>
            </a:r>
            <a:endParaRPr lang="en-US" sz="1400" dirty="0">
              <a:cs typeface="Calibri"/>
            </a:endParaRPr>
          </a:p>
          <a:p>
            <a:r>
              <a:rPr lang="en-US" sz="1400" dirty="0">
                <a:cs typeface="Calibri"/>
              </a:rPr>
              <a:t>Loading the dataset and creating a pandas </a:t>
            </a:r>
            <a:r>
              <a:rPr lang="en-US" sz="1400" dirty="0" err="1">
                <a:cs typeface="Calibri" panose="020F0502020204030204"/>
              </a:rPr>
              <a:t>dataframe</a:t>
            </a:r>
            <a:r>
              <a:rPr lang="en-US" sz="1400" dirty="0">
                <a:cs typeface="Calibri" panose="020F0502020204030204"/>
              </a:rPr>
              <a:t>.</a:t>
            </a:r>
          </a:p>
          <a:p>
            <a:pPr>
              <a:buClr>
                <a:srgbClr val="FFFFFF"/>
              </a:buClr>
            </a:pPr>
            <a:r>
              <a:rPr lang="en-US" sz="1400" dirty="0">
                <a:cs typeface="Calibri" panose="020F0502020204030204"/>
              </a:rPr>
              <a:t>Transform the data using </a:t>
            </a:r>
            <a:r>
              <a:rPr lang="en-US" sz="1400" dirty="0" err="1">
                <a:cs typeface="Calibri" panose="020F0502020204030204"/>
              </a:rPr>
              <a:t>numpy</a:t>
            </a:r>
            <a:r>
              <a:rPr lang="en-US" sz="1400" dirty="0">
                <a:cs typeface="Calibri" panose="020F0502020204030204"/>
              </a:rPr>
              <a:t> library.</a:t>
            </a:r>
          </a:p>
          <a:p>
            <a:pPr>
              <a:buClr>
                <a:srgbClr val="FFFFFF"/>
              </a:buClr>
            </a:pPr>
            <a:r>
              <a:rPr lang="en-US" sz="1400" dirty="0">
                <a:cs typeface="Calibri" panose="020F0502020204030204"/>
              </a:rPr>
              <a:t>Split the dataset into training and testing data.</a:t>
            </a:r>
          </a:p>
          <a:p>
            <a:pPr>
              <a:buClr>
                <a:srgbClr val="FFFFFF"/>
              </a:buClr>
            </a:pPr>
            <a:r>
              <a:rPr lang="en-US" sz="1400" dirty="0">
                <a:cs typeface="Calibri" panose="020F0502020204030204"/>
              </a:rPr>
              <a:t>Select machine learning algorithms we want to use.</a:t>
            </a:r>
          </a:p>
          <a:p>
            <a:pPr>
              <a:buClr>
                <a:srgbClr val="FFFFFF"/>
              </a:buClr>
            </a:pPr>
            <a:r>
              <a:rPr lang="en-US" sz="1400" dirty="0">
                <a:cs typeface="Calibri" panose="020F0502020204030204"/>
              </a:rPr>
              <a:t>Select the algorithm and parameters and pass it to the </a:t>
            </a:r>
            <a:r>
              <a:rPr lang="en-US" sz="1400" dirty="0" err="1">
                <a:cs typeface="Calibri" panose="020F0502020204030204"/>
              </a:rPr>
              <a:t>GridSearchCV</a:t>
            </a:r>
            <a:r>
              <a:rPr lang="en-US" sz="1400" dirty="0">
                <a:cs typeface="Calibri" panose="020F0502020204030204"/>
              </a:rPr>
              <a:t> function.</a:t>
            </a:r>
          </a:p>
          <a:p>
            <a:pPr>
              <a:buClr>
                <a:srgbClr val="FFFFFF"/>
              </a:buClr>
            </a:pPr>
            <a:r>
              <a:rPr lang="en-US" sz="1400" dirty="0">
                <a:cs typeface="Calibri" panose="020F0502020204030204"/>
              </a:rPr>
              <a:t>Fit the model to the training dataset.</a:t>
            </a:r>
          </a:p>
          <a:p>
            <a:pPr marL="0" indent="0">
              <a:buClr>
                <a:srgbClr val="FFFFFF"/>
              </a:buClr>
              <a:buNone/>
            </a:pPr>
            <a:r>
              <a:rPr lang="en-US" sz="1400" dirty="0">
                <a:cs typeface="Calibri" panose="020F0502020204030204"/>
              </a:rPr>
              <a:t>Evaluate the Model</a:t>
            </a:r>
          </a:p>
          <a:p>
            <a:r>
              <a:rPr lang="en-US" sz="1400" dirty="0">
                <a:cs typeface="Calibri" panose="020F0502020204030204"/>
              </a:rPr>
              <a:t>Check accuracy for each model</a:t>
            </a:r>
          </a:p>
          <a:p>
            <a:pPr>
              <a:buClr>
                <a:srgbClr val="FFFFFF"/>
              </a:buClr>
            </a:pPr>
            <a:r>
              <a:rPr lang="en-US" sz="1400" dirty="0">
                <a:cs typeface="Calibri" panose="020F0502020204030204"/>
              </a:rPr>
              <a:t>Plot Confusion Matrix</a:t>
            </a:r>
          </a:p>
          <a:p>
            <a:pPr marL="0" indent="0">
              <a:buClr>
                <a:srgbClr val="FFFFFF"/>
              </a:buClr>
              <a:buNone/>
            </a:pPr>
            <a:r>
              <a:rPr lang="en-US" sz="1400" dirty="0">
                <a:cs typeface="Calibri" panose="020F0502020204030204"/>
              </a:rPr>
              <a:t>Find The Best Performing Classification Model</a:t>
            </a:r>
          </a:p>
          <a:p>
            <a:r>
              <a:rPr lang="en-US" sz="1400" dirty="0">
                <a:cs typeface="Calibri" panose="020F0502020204030204"/>
              </a:rPr>
              <a:t>The best performing model is the one with the highest accuracy score.</a:t>
            </a:r>
          </a:p>
          <a:p>
            <a:pPr marL="0" indent="0">
              <a:buClr>
                <a:srgbClr val="FFFFFF"/>
              </a:buClr>
              <a:buNone/>
            </a:pPr>
            <a:r>
              <a:rPr lang="en-US" sz="1400" dirty="0">
                <a:cs typeface="Calibri" panose="020F0502020204030204"/>
                <a:hlinkClick r:id="rId4"/>
              </a:rPr>
              <a:t>Github Notebook Link</a:t>
            </a:r>
            <a:endParaRPr lang="en-US" sz="1400" dirty="0">
              <a:cs typeface="Calibri" panose="020F0502020204030204"/>
            </a:endParaRPr>
          </a:p>
          <a:p>
            <a:pPr>
              <a:buClr>
                <a:prstClr val="white"/>
              </a:buClr>
            </a:pPr>
            <a:endParaRPr lang="en-US" dirty="0">
              <a:cs typeface="Calibri" panose="020F0502020204030204"/>
            </a:endParaRPr>
          </a:p>
          <a:p>
            <a:pPr>
              <a:buClr>
                <a:srgbClr val="FFFFFF"/>
              </a:buClr>
            </a:pPr>
            <a:endParaRPr lang="en-US" dirty="0">
              <a:cs typeface="Calibri" panose="020F0502020204030204"/>
            </a:endParaRPr>
          </a:p>
          <a:p>
            <a:pPr>
              <a:buClr>
                <a:srgbClr val="FFFFFF"/>
              </a:buClr>
            </a:pPr>
            <a:endParaRPr lang="en-US" dirty="0">
              <a:cs typeface="Calibri" panose="020F0502020204030204"/>
            </a:endParaRPr>
          </a:p>
          <a:p>
            <a:pPr>
              <a:buClr>
                <a:srgbClr val="FFFFFF"/>
              </a:buClr>
            </a:pPr>
            <a:endParaRPr lang="en-US" dirty="0">
              <a:cs typeface="Calibri" panose="020F0502020204030204"/>
            </a:endParaRPr>
          </a:p>
          <a:p>
            <a:pPr>
              <a:buClr>
                <a:prstClr val="white"/>
              </a:buClr>
            </a:pPr>
            <a:endParaRPr lang="en-US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Magnifying glass showing decling performance">
            <a:extLst>
              <a:ext uri="{FF2B5EF4-FFF2-40B4-BE49-F238E27FC236}">
                <a16:creationId xmlns:a16="http://schemas.microsoft.com/office/drawing/2014/main" id="{707CC0A3-62A2-4E88-B73F-470B79E5B0F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20000"/>
          </a:blip>
          <a:srcRect t="601" r="-2" b="1500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685801" y="609600"/>
            <a:ext cx="10131425" cy="1456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defTabSz="457200">
              <a:spcAft>
                <a:spcPts val="600"/>
              </a:spcAft>
            </a:pPr>
            <a:r>
              <a:rPr lang="en-US" sz="3600" cap="all">
                <a:ln w="3175" cmpd="sng">
                  <a:noFill/>
                </a:ln>
                <a:solidFill>
                  <a:schemeClr val="tx1"/>
                </a:solidFill>
                <a:latin typeface="+mj-lt"/>
                <a:ea typeface="+mj-ea"/>
                <a:cs typeface="+mj-cs"/>
              </a:rPr>
              <a:t>Results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200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</a:pPr>
            <a:r>
              <a:rPr lang="en-US">
                <a:solidFill>
                  <a:schemeClr val="tx1"/>
                </a:solidFill>
                <a:latin typeface="+mn-lt"/>
              </a:rPr>
              <a:t>Exploratory data analysis results</a:t>
            </a:r>
          </a:p>
          <a:p>
            <a:pPr defTabSz="457200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</a:pPr>
            <a:r>
              <a:rPr lang="en-US">
                <a:solidFill>
                  <a:schemeClr val="tx1"/>
                </a:solidFill>
                <a:latin typeface="+mn-lt"/>
              </a:rPr>
              <a:t>Interactive analytics demo in screenshots</a:t>
            </a:r>
          </a:p>
          <a:p>
            <a:pPr defTabSz="457200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</a:pPr>
            <a:r>
              <a:rPr lang="en-US">
                <a:solidFill>
                  <a:schemeClr val="tx1"/>
                </a:solidFill>
                <a:latin typeface="+mn-lt"/>
              </a:rPr>
              <a:t>Predictive analysis results</a:t>
            </a:r>
          </a:p>
          <a:p>
            <a:pPr lvl="1" defTabSz="457200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</a:pPr>
            <a:endParaRPr lang="en-US">
              <a:solidFill>
                <a:schemeClr val="tx1"/>
              </a:solidFill>
              <a:latin typeface="+mn-lt"/>
            </a:endParaRPr>
          </a:p>
          <a:p>
            <a:pPr marL="457200" lvl="1" indent="0" defTabSz="457200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</a:pPr>
            <a:endParaRPr lang="en-US">
              <a:solidFill>
                <a:schemeClr val="tx1"/>
              </a:solidFill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lassroom sticker progress chart">
            <a:extLst>
              <a:ext uri="{FF2B5EF4-FFF2-40B4-BE49-F238E27FC236}">
                <a16:creationId xmlns:a16="http://schemas.microsoft.com/office/drawing/2014/main" id="{5F550C9A-F3D2-49FA-9B05-68F25F41CD7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</a:blip>
          <a:srcRect t="6364" r="-2" b="1863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685801" y="609600"/>
            <a:ext cx="10131425" cy="1456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defTabSz="457200">
              <a:spcAft>
                <a:spcPts val="600"/>
              </a:spcAft>
            </a:pPr>
            <a:r>
              <a:rPr lang="en-US" sz="3600" cap="all">
                <a:ln w="3175" cmpd="sng">
                  <a:noFill/>
                </a:ln>
                <a:solidFill>
                  <a:schemeClr val="tx1"/>
                </a:solidFill>
                <a:latin typeface="+mj-lt"/>
                <a:ea typeface="+mj-ea"/>
                <a:cs typeface="+mj-cs"/>
              </a:rPr>
              <a:t>Flight Number vs. Launch Site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18</a:t>
            </a:fld>
            <a:endParaRPr lang="en-US"/>
          </a:p>
        </p:txBody>
      </p:sp>
      <p:pic>
        <p:nvPicPr>
          <p:cNvPr id="2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71BF0E2F-F06F-4517-8135-A724DEF69B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321" y="1853893"/>
            <a:ext cx="11869344" cy="351226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2DB6883-E915-41A9-88D5-1A6DEE8CC495}"/>
              </a:ext>
            </a:extLst>
          </p:cNvPr>
          <p:cNvSpPr txBox="1"/>
          <p:nvPr/>
        </p:nvSpPr>
        <p:spPr>
          <a:xfrm>
            <a:off x="121086" y="5653414"/>
            <a:ext cx="9716020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dirty="0">
                <a:ea typeface="+mn-lt"/>
                <a:cs typeface="+mn-lt"/>
              </a:rPr>
              <a:t>Graph suggests an increase in success rate over time. Most likely a big breakthrough occurring around flight number 20 which significantly increased success rate.  CCAFS seems to be the primary launch site as it has the highest number of launches.</a:t>
            </a:r>
            <a:endParaRPr lang="en-US" dirty="0"/>
          </a:p>
          <a:p>
            <a:pPr algn="l"/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aph">
            <a:extLst>
              <a:ext uri="{FF2B5EF4-FFF2-40B4-BE49-F238E27FC236}">
                <a16:creationId xmlns:a16="http://schemas.microsoft.com/office/drawing/2014/main" id="{DD497A65-4919-4411-B972-E7E2206E81B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</a:blip>
          <a:srcRect t="6172" r="-2" b="382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633197" y="339989"/>
            <a:ext cx="10131425" cy="1456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defTabSz="457200">
              <a:spcAft>
                <a:spcPts val="600"/>
              </a:spcAft>
            </a:pPr>
            <a:r>
              <a:rPr lang="en-US" sz="3600" cap="all">
                <a:ln w="3175" cmpd="sng">
                  <a:noFill/>
                </a:ln>
                <a:solidFill>
                  <a:schemeClr val="tx1"/>
                </a:solidFill>
                <a:latin typeface="+mj-lt"/>
                <a:ea typeface="+mj-ea"/>
                <a:cs typeface="+mj-cs"/>
              </a:rPr>
              <a:t>Payload vs. Launch Site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19</a:t>
            </a:fld>
            <a:endParaRPr lang="en-US"/>
          </a:p>
        </p:txBody>
      </p:sp>
      <p:pic>
        <p:nvPicPr>
          <p:cNvPr id="2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3CFE5749-4A2E-44EA-A82E-2302896CD2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325" y="1396768"/>
            <a:ext cx="11492327" cy="385610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B93A71F-C02F-43FB-AE89-57F0A1B6ACA5}"/>
              </a:ext>
            </a:extLst>
          </p:cNvPr>
          <p:cNvSpPr txBox="1"/>
          <p:nvPr/>
        </p:nvSpPr>
        <p:spPr>
          <a:xfrm>
            <a:off x="182479" y="5686926"/>
            <a:ext cx="1017270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cs typeface="Calibri"/>
              </a:rPr>
              <a:t>Payload mass appears to fall mostly between 0-6000 kg.</a:t>
            </a:r>
          </a:p>
          <a:p>
            <a:r>
              <a:rPr lang="en-US" dirty="0">
                <a:cs typeface="Calibri"/>
              </a:rPr>
              <a:t>For Launch Site CCAFS SLC 40  the higher payload mass launches have highest success rate.</a:t>
            </a:r>
          </a:p>
          <a:p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defTabSz="457200">
              <a:spcAft>
                <a:spcPts val="600"/>
              </a:spcAft>
            </a:pPr>
            <a:r>
              <a:rPr lang="en-US" sz="3600" cap="all">
                <a:ln w="3175" cmpd="sng">
                  <a:noFill/>
                </a:ln>
                <a:solidFill>
                  <a:srgbClr val="FFFFFF"/>
                </a:solidFill>
                <a:latin typeface="+mj-lt"/>
                <a:ea typeface="+mj-ea"/>
                <a:cs typeface="+mj-cs"/>
              </a:rPr>
              <a:t>Outline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pPr defTabSz="457200">
              <a:spcAft>
                <a:spcPts val="600"/>
              </a:spcAft>
            </a:pPr>
            <a:fld id="{5075537C-CA84-1446-933C-8E9D027F9201}" type="slidenum">
              <a:rPr lang="en-US" b="0" i="0" kern="1200">
                <a:solidFill>
                  <a:srgbClr val="FFFFFF"/>
                </a:solidFill>
                <a:effectLst/>
                <a:latin typeface="+mn-lt"/>
                <a:ea typeface="+mn-ea"/>
                <a:cs typeface="+mn-cs"/>
              </a:rPr>
              <a:pPr defTabSz="457200">
                <a:spcAft>
                  <a:spcPts val="600"/>
                </a:spcAft>
              </a:pPr>
              <a:t>2</a:t>
            </a:fld>
            <a:endParaRPr lang="en-US" b="0" i="0" kern="1200">
              <a:solidFill>
                <a:srgbClr val="FFFFFF"/>
              </a:solidFill>
              <a:effectLst/>
              <a:latin typeface="+mn-lt"/>
              <a:ea typeface="+mn-ea"/>
              <a:cs typeface="+mn-cs"/>
            </a:endParaRPr>
          </a:p>
        </p:txBody>
      </p:sp>
      <p:graphicFrame>
        <p:nvGraphicFramePr>
          <p:cNvPr id="30" name="Content Placeholder 2">
            <a:extLst>
              <a:ext uri="{FF2B5EF4-FFF2-40B4-BE49-F238E27FC236}">
                <a16:creationId xmlns:a16="http://schemas.microsoft.com/office/drawing/2014/main" id="{B8DCEA70-A4D7-46F2-B374-DB34B7AFCD0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03692788"/>
              </p:ext>
            </p:extLst>
          </p:nvPr>
        </p:nvGraphicFramePr>
        <p:xfrm>
          <a:off x="1286934" y="2324100"/>
          <a:ext cx="9625383" cy="34226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7240380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aph">
            <a:extLst>
              <a:ext uri="{FF2B5EF4-FFF2-40B4-BE49-F238E27FC236}">
                <a16:creationId xmlns:a16="http://schemas.microsoft.com/office/drawing/2014/main" id="{BD9BC2CD-925E-411E-8AF7-486B665F845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</a:blip>
          <a:srcRect t="6172" r="-2" b="382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685801" y="609600"/>
            <a:ext cx="10131425" cy="1456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defTabSz="457200">
              <a:spcAft>
                <a:spcPts val="600"/>
              </a:spcAft>
            </a:pPr>
            <a:r>
              <a:rPr lang="en-US" sz="3600" cap="all">
                <a:ln w="3175" cmpd="sng">
                  <a:noFill/>
                </a:ln>
                <a:solidFill>
                  <a:schemeClr val="tx1"/>
                </a:solidFill>
                <a:latin typeface="+mj-lt"/>
                <a:ea typeface="+mj-ea"/>
                <a:cs typeface="+mj-cs"/>
              </a:rPr>
              <a:t>Success Rate vs. Orbit Type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dirty="0" smtClean="0"/>
              <a:pPr>
                <a:spcAft>
                  <a:spcPts val="600"/>
                </a:spcAft>
              </a:pPr>
              <a:t>20</a:t>
            </a:fld>
            <a:endParaRPr lang="en-US"/>
          </a:p>
        </p:txBody>
      </p:sp>
      <p:pic>
        <p:nvPicPr>
          <p:cNvPr id="2" name="Picture 5" descr="Chart, bar chart&#10;&#10;Description automatically generated">
            <a:extLst>
              <a:ext uri="{FF2B5EF4-FFF2-40B4-BE49-F238E27FC236}">
                <a16:creationId xmlns:a16="http://schemas.microsoft.com/office/drawing/2014/main" id="{B75B1A39-D70D-4269-A4C1-161A55D4EF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137" y="1950503"/>
            <a:ext cx="6125227" cy="411922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7860CF2-E063-4808-9433-67E2AB076450}"/>
              </a:ext>
            </a:extLst>
          </p:cNvPr>
          <p:cNvSpPr txBox="1"/>
          <p:nvPr/>
        </p:nvSpPr>
        <p:spPr>
          <a:xfrm>
            <a:off x="7699332" y="1947797"/>
            <a:ext cx="4131500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ES-L1. GEO, HEO, SSO have the highest success rate of 100%.</a:t>
            </a:r>
          </a:p>
          <a:p>
            <a:r>
              <a:rPr lang="en-US" dirty="0">
                <a:cs typeface="Calibri"/>
              </a:rPr>
              <a:t>SO has the success rate of 0%.</a:t>
            </a:r>
          </a:p>
          <a:p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lassroom sticker progress chart">
            <a:extLst>
              <a:ext uri="{FF2B5EF4-FFF2-40B4-BE49-F238E27FC236}">
                <a16:creationId xmlns:a16="http://schemas.microsoft.com/office/drawing/2014/main" id="{328AB214-84B5-405D-A2E1-89BE95D612A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</a:blip>
          <a:srcRect t="6364" r="-2" b="1863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696239" y="254696"/>
            <a:ext cx="10131425" cy="1456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defTabSz="457200">
              <a:spcAft>
                <a:spcPts val="600"/>
              </a:spcAft>
            </a:pPr>
            <a:r>
              <a:rPr lang="en-US" sz="3600" cap="all">
                <a:ln w="3175" cmpd="sng">
                  <a:noFill/>
                </a:ln>
                <a:solidFill>
                  <a:schemeClr val="tx1"/>
                </a:solidFill>
                <a:latin typeface="+mj-lt"/>
                <a:ea typeface="+mj-ea"/>
                <a:cs typeface="+mj-cs"/>
              </a:rPr>
              <a:t>Flight Number vs. Orbit Type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dirty="0" smtClean="0"/>
              <a:pPr>
                <a:spcAft>
                  <a:spcPts val="600"/>
                </a:spcAft>
              </a:pPr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0" y="5554663"/>
            <a:ext cx="10893425" cy="6953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dirty="0">
                <a:cs typeface="Calibri"/>
              </a:rPr>
              <a:t>We can see that </a:t>
            </a:r>
            <a:r>
              <a:rPr lang="en-US" dirty="0">
                <a:ea typeface="+mn-lt"/>
                <a:cs typeface="+mn-lt"/>
              </a:rPr>
              <a:t>in the LEO orbit the Success appears related to the number of flights; on the other hand, there seems to be no relationship between flight number when in GTO orbit.</a:t>
            </a:r>
            <a:endParaRPr lang="en-US" dirty="0">
              <a:cs typeface="Calibri"/>
            </a:endParaRPr>
          </a:p>
        </p:txBody>
      </p:sp>
      <p:pic>
        <p:nvPicPr>
          <p:cNvPr id="2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8DF5FE20-B5E9-4D1D-BB82-1FB8EDA5FB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031" y="1647189"/>
            <a:ext cx="11855884" cy="3386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B6C3E61-6720-4B70-8FE1-88B54D152EA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</a:blip>
          <a:srcRect t="2260" r="-2" b="731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685801" y="609600"/>
            <a:ext cx="10131425" cy="1456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defTabSz="457200">
              <a:spcAft>
                <a:spcPts val="600"/>
              </a:spcAft>
            </a:pPr>
            <a:r>
              <a:rPr lang="en-US" sz="3600" cap="all">
                <a:ln w="3175" cmpd="sng">
                  <a:noFill/>
                </a:ln>
                <a:solidFill>
                  <a:schemeClr val="tx1"/>
                </a:solidFill>
                <a:latin typeface="+mj-lt"/>
                <a:ea typeface="+mj-ea"/>
                <a:cs typeface="+mj-cs"/>
              </a:rPr>
              <a:t>Payload vs. Orbit Type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dirty="0" smtClean="0"/>
              <a:pPr>
                <a:spcAft>
                  <a:spcPts val="600"/>
                </a:spcAft>
              </a:pPr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0" y="5033963"/>
            <a:ext cx="8785225" cy="1028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dirty="0">
                <a:cs typeface="Calibri"/>
              </a:rPr>
              <a:t>Here we </a:t>
            </a:r>
            <a:r>
              <a:rPr lang="en-US" dirty="0">
                <a:ea typeface="+mn-lt"/>
                <a:cs typeface="+mn-lt"/>
              </a:rPr>
              <a:t>observe that Heavy payloads have a negative influence on GTO orbits and positive on GTO and Polar LEO (ISS) orbits.</a:t>
            </a:r>
            <a:endParaRPr lang="en-US" dirty="0">
              <a:cs typeface="Calibri"/>
            </a:endParaRPr>
          </a:p>
        </p:txBody>
      </p:sp>
      <p:pic>
        <p:nvPicPr>
          <p:cNvPr id="2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809E7C21-6B70-463E-8802-4955EFC471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757" y="1842884"/>
            <a:ext cx="11271335" cy="2900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aph">
            <a:extLst>
              <a:ext uri="{FF2B5EF4-FFF2-40B4-BE49-F238E27FC236}">
                <a16:creationId xmlns:a16="http://schemas.microsoft.com/office/drawing/2014/main" id="{754EFA6C-53E1-4AD9-838B-CC1BF94A70F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</a:blip>
          <a:srcRect t="6172" r="-2" b="382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685801" y="609600"/>
            <a:ext cx="10131425" cy="1456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defTabSz="457200">
              <a:spcAft>
                <a:spcPts val="600"/>
              </a:spcAft>
            </a:pPr>
            <a:r>
              <a:rPr lang="en-US" sz="3600" cap="all">
                <a:ln w="3175" cmpd="sng">
                  <a:noFill/>
                </a:ln>
                <a:solidFill>
                  <a:schemeClr val="tx1"/>
                </a:solidFill>
                <a:latin typeface="+mj-lt"/>
                <a:ea typeface="+mj-ea"/>
                <a:cs typeface="+mj-cs"/>
              </a:rPr>
              <a:t>Launch Success Yearly Trend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0" y="5086350"/>
            <a:ext cx="9401175" cy="7048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dirty="0">
                <a:cs typeface="Calibri"/>
              </a:rPr>
              <a:t>We </a:t>
            </a:r>
            <a:r>
              <a:rPr lang="en-US" dirty="0">
                <a:ea typeface="+mn-lt"/>
                <a:cs typeface="+mn-lt"/>
              </a:rPr>
              <a:t>can observe that the sucess rate since 2013 kept increasing till 2020</a:t>
            </a:r>
            <a:endParaRPr lang="en-US" dirty="0">
              <a:cs typeface="Calibri"/>
            </a:endParaRPr>
          </a:p>
        </p:txBody>
      </p:sp>
      <p:pic>
        <p:nvPicPr>
          <p:cNvPr id="2" name="Picture 5">
            <a:extLst>
              <a:ext uri="{FF2B5EF4-FFF2-40B4-BE49-F238E27FC236}">
                <a16:creationId xmlns:a16="http://schemas.microsoft.com/office/drawing/2014/main" id="{C9F8FFC1-6376-4BC5-9A47-A8951D8D95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756" y="1712647"/>
            <a:ext cx="4757802" cy="3171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toy rocket flying out of the computer">
            <a:extLst>
              <a:ext uri="{FF2B5EF4-FFF2-40B4-BE49-F238E27FC236}">
                <a16:creationId xmlns:a16="http://schemas.microsoft.com/office/drawing/2014/main" id="{1721FF96-1C7C-4294-910D-71CF36FA84A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</a:blip>
          <a:srcRect t="12000" r="-2" b="360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685801" y="609600"/>
            <a:ext cx="10131425" cy="1456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defTabSz="457200">
              <a:spcAft>
                <a:spcPts val="600"/>
              </a:spcAft>
            </a:pPr>
            <a:r>
              <a:rPr lang="en-US" sz="3600" cap="all">
                <a:ln w="3175" cmpd="sng">
                  <a:noFill/>
                </a:ln>
                <a:solidFill>
                  <a:schemeClr val="tx1"/>
                </a:solidFill>
                <a:latin typeface="+mj-lt"/>
                <a:ea typeface="+mj-ea"/>
                <a:cs typeface="+mj-cs"/>
              </a:rPr>
              <a:t>All Launch Site Names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4959350"/>
            <a:ext cx="10131425" cy="8318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dirty="0">
                <a:cs typeface="Calibri"/>
              </a:rPr>
              <a:t>Distinct Keyword is used to show all unique values in </a:t>
            </a:r>
            <a:r>
              <a:rPr lang="en-US" dirty="0" err="1">
                <a:cs typeface="Calibri"/>
              </a:rPr>
              <a:t>Launch_Site</a:t>
            </a:r>
            <a:r>
              <a:rPr lang="en-US" dirty="0">
                <a:cs typeface="Calibri"/>
              </a:rPr>
              <a:t> Column.</a:t>
            </a:r>
          </a:p>
        </p:txBody>
      </p:sp>
      <p:pic>
        <p:nvPicPr>
          <p:cNvPr id="2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B4FD3C9A-25E2-4DD4-883A-473275D565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979" y="1712786"/>
            <a:ext cx="9789090" cy="2385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toy rocket flying out of the computer">
            <a:extLst>
              <a:ext uri="{FF2B5EF4-FFF2-40B4-BE49-F238E27FC236}">
                <a16:creationId xmlns:a16="http://schemas.microsoft.com/office/drawing/2014/main" id="{00CF3F6F-733B-445D-9812-F9DEAF8EEFA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</a:blip>
          <a:srcRect t="12000" r="-2" b="360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685801" y="609600"/>
            <a:ext cx="10131425" cy="1456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defTabSz="457200">
              <a:spcAft>
                <a:spcPts val="600"/>
              </a:spcAft>
            </a:pPr>
            <a:r>
              <a:rPr lang="en-US" sz="3600" cap="all">
                <a:ln w="3175" cmpd="sng">
                  <a:noFill/>
                </a:ln>
                <a:solidFill>
                  <a:schemeClr val="tx1"/>
                </a:solidFill>
                <a:latin typeface="+mj-lt"/>
                <a:ea typeface="+mj-ea"/>
                <a:cs typeface="+mj-cs"/>
              </a:rPr>
              <a:t>Launch Site Names Begin with 'CCA'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84756" y="5013325"/>
            <a:ext cx="9457782" cy="7778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dirty="0">
                <a:cs typeface="Calibri"/>
              </a:rPr>
              <a:t>Limit 5 shows the first 5 results. LIKE 'CCA%' is used to get the launch site names starting with CCA</a:t>
            </a:r>
          </a:p>
        </p:txBody>
      </p:sp>
      <p:pic>
        <p:nvPicPr>
          <p:cNvPr id="2" name="Picture 5">
            <a:extLst>
              <a:ext uri="{FF2B5EF4-FFF2-40B4-BE49-F238E27FC236}">
                <a16:creationId xmlns:a16="http://schemas.microsoft.com/office/drawing/2014/main" id="{0272C9E1-8255-4D8E-BD64-F0FB4D2AC5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756" y="1757518"/>
            <a:ext cx="10143994" cy="3207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Rocket launch">
            <a:extLst>
              <a:ext uri="{FF2B5EF4-FFF2-40B4-BE49-F238E27FC236}">
                <a16:creationId xmlns:a16="http://schemas.microsoft.com/office/drawing/2014/main" id="{D97B8C67-AAF7-4254-973C-9C3C572D7ED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</a:blip>
          <a:srcRect t="15605" r="-2" b="-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685801" y="609600"/>
            <a:ext cx="10131425" cy="1456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defTabSz="457200">
              <a:spcAft>
                <a:spcPts val="600"/>
              </a:spcAft>
            </a:pPr>
            <a:r>
              <a:rPr lang="en-US" sz="3600" cap="all">
                <a:ln w="3175" cmpd="sng">
                  <a:noFill/>
                </a:ln>
                <a:solidFill>
                  <a:schemeClr val="tx1"/>
                </a:solidFill>
                <a:latin typeface="+mj-lt"/>
                <a:ea typeface="+mj-ea"/>
                <a:cs typeface="+mj-cs"/>
              </a:rPr>
              <a:t>Total Payload Mass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01142" y="5168900"/>
            <a:ext cx="10142538" cy="6223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cs typeface="Calibri"/>
              </a:rPr>
              <a:t>Sum is used to the total payload mass. WHERE clause is used to so that the query only performs calculations when the customer is NASA (CRS)</a:t>
            </a:r>
          </a:p>
        </p:txBody>
      </p:sp>
      <p:pic>
        <p:nvPicPr>
          <p:cNvPr id="2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26D6070-3CE9-443B-B472-7D48A20D82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510" y="1864910"/>
            <a:ext cx="10091802" cy="1510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685801" y="533400"/>
            <a:ext cx="10820400" cy="117709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ctr" defTabSz="457200">
              <a:spcAft>
                <a:spcPts val="600"/>
              </a:spcAft>
            </a:pPr>
            <a:r>
              <a:rPr lang="en-US" sz="4400" cap="all">
                <a:ln w="3175" cmpd="sng">
                  <a:noFill/>
                </a:ln>
                <a:solidFill>
                  <a:schemeClr val="tx1"/>
                </a:solidFill>
                <a:latin typeface="+mj-lt"/>
                <a:ea typeface="+mj-ea"/>
                <a:cs typeface="+mj-cs"/>
              </a:rPr>
              <a:t>Average Payload Mass by F9 v1.1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55034" y="5870575"/>
            <a:ext cx="551167" cy="3778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fld id="{5075537C-CA84-1446-933C-8E9D027F9201}" type="slidenum">
              <a:rPr lang="en-US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pPr defTabSz="457200">
                <a:spcAft>
                  <a:spcPts val="600"/>
                </a:spcAft>
              </a:pPr>
              <a:t>27</a:t>
            </a:fld>
            <a:endParaRPr lang="en-US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360488" y="4946650"/>
            <a:ext cx="10831512" cy="8445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000" dirty="0">
                <a:cs typeface="Calibri"/>
              </a:rPr>
              <a:t>Here AVG function is used to get the average of the column PAYLOAD_MASS_KG</a:t>
            </a:r>
          </a:p>
          <a:p>
            <a:pPr marL="0" indent="0">
              <a:buNone/>
            </a:pPr>
            <a:r>
              <a:rPr lang="en-US" sz="2000" dirty="0">
                <a:cs typeface="Calibri"/>
              </a:rPr>
              <a:t>WHERE clause is used to only perform calculations on the booster version F9 v1.1 entries.</a:t>
            </a:r>
          </a:p>
        </p:txBody>
      </p:sp>
      <p:pic>
        <p:nvPicPr>
          <p:cNvPr id="2" name="Picture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DCE9293D-A82D-44D7-97C2-F870B22008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756" y="1845512"/>
            <a:ext cx="10822487" cy="1945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685801" y="533400"/>
            <a:ext cx="10820400" cy="117709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ctr" defTabSz="457200">
              <a:spcAft>
                <a:spcPts val="600"/>
              </a:spcAft>
            </a:pPr>
            <a:r>
              <a:rPr lang="en-US" sz="4400" cap="all">
                <a:ln w="3175" cmpd="sng">
                  <a:noFill/>
                </a:ln>
                <a:solidFill>
                  <a:schemeClr val="tx1"/>
                </a:solidFill>
                <a:latin typeface="+mj-lt"/>
                <a:ea typeface="+mj-ea"/>
                <a:cs typeface="+mj-cs"/>
              </a:rPr>
              <a:t>First Successful Ground Landing Date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55034" y="5870575"/>
            <a:ext cx="551167" cy="3778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fld id="{5075537C-CA84-1446-933C-8E9D027F9201}" type="slidenum">
              <a:rPr lang="en-US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pPr defTabSz="457200">
                <a:spcAft>
                  <a:spcPts val="600"/>
                </a:spcAft>
              </a:pPr>
              <a:t>28</a:t>
            </a:fld>
            <a:endParaRPr lang="en-US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47386" y="4968875"/>
            <a:ext cx="11444614" cy="822325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>
              <a:buNone/>
            </a:pPr>
            <a:r>
              <a:rPr lang="en-US" sz="2000" dirty="0">
                <a:cs typeface="Calibri"/>
              </a:rPr>
              <a:t>MIN function fetches the minimum date in the column Date</a:t>
            </a:r>
          </a:p>
          <a:p>
            <a:pPr marL="0" indent="0">
              <a:buNone/>
            </a:pPr>
            <a:r>
              <a:rPr lang="en-US" sz="2000" dirty="0">
                <a:cs typeface="Calibri"/>
              </a:rPr>
              <a:t>WHERE clause is used to only include successful landing outcomes (Ground Landing)</a:t>
            </a:r>
          </a:p>
        </p:txBody>
      </p:sp>
      <p:pic>
        <p:nvPicPr>
          <p:cNvPr id="2" name="Picture 5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4065564D-8D9A-47A5-9DC5-59143C6C1D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386" y="1902369"/>
            <a:ext cx="10665912" cy="1664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685801" y="533400"/>
            <a:ext cx="10820400" cy="117709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ctr" defTabSz="457200">
              <a:spcAft>
                <a:spcPts val="600"/>
              </a:spcAft>
            </a:pPr>
            <a:r>
              <a:rPr lang="en-US" sz="3700" cap="all">
                <a:ln w="3175" cmpd="sng">
                  <a:noFill/>
                </a:ln>
                <a:solidFill>
                  <a:schemeClr val="tx1"/>
                </a:solidFill>
                <a:latin typeface="+mj-lt"/>
                <a:ea typeface="+mj-ea"/>
                <a:cs typeface="+mj-cs"/>
              </a:rPr>
              <a:t>Successful Drone Ship Landing with Payload between 4000 and 6000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55034" y="5870575"/>
            <a:ext cx="551167" cy="3778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fld id="{5075537C-CA84-1446-933C-8E9D027F9201}" type="slidenum">
              <a:rPr lang="en-US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pPr defTabSz="457200">
                <a:spcAft>
                  <a:spcPts val="600"/>
                </a:spcAft>
              </a:pPr>
              <a:t>29</a:t>
            </a:fld>
            <a:endParaRPr lang="en-US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83795" y="4310063"/>
            <a:ext cx="10147718" cy="213836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/>
          <a:p>
            <a:pPr marL="0" indent="0">
              <a:buNone/>
            </a:pPr>
            <a:r>
              <a:rPr lang="en-US" sz="2000" dirty="0">
                <a:latin typeface="Consolas"/>
              </a:rPr>
              <a:t>The Results are- </a:t>
            </a:r>
            <a:endParaRPr lang="en-US" dirty="0">
              <a:latin typeface="Consolas"/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sz="2000" dirty="0">
                <a:ea typeface="+mn-lt"/>
                <a:cs typeface="+mn-lt"/>
              </a:rPr>
              <a:t>F9 FT B1022</a:t>
            </a:r>
            <a:endParaRPr lang="en-US" dirty="0">
              <a:latin typeface="Consolas"/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sz="2000" dirty="0">
                <a:ea typeface="+mn-lt"/>
                <a:cs typeface="+mn-lt"/>
              </a:rPr>
              <a:t>F9 FT B1026</a:t>
            </a:r>
            <a:endParaRPr lang="en-US" dirty="0">
              <a:latin typeface="Consolas"/>
              <a:ea typeface="+mn-lt"/>
              <a:cs typeface="+mn-lt"/>
            </a:endParaRPr>
          </a:p>
          <a:p>
            <a:pPr>
              <a:buNone/>
            </a:pPr>
            <a:r>
              <a:rPr lang="en-US" sz="2000" dirty="0">
                <a:ea typeface="+mn-lt"/>
                <a:cs typeface="+mn-lt"/>
              </a:rPr>
              <a:t>F9 FT B1021.2</a:t>
            </a:r>
            <a:endParaRPr lang="en-US" dirty="0"/>
          </a:p>
          <a:p>
            <a:pPr>
              <a:buNone/>
            </a:pPr>
            <a:r>
              <a:rPr lang="en-US" sz="2000" dirty="0">
                <a:ea typeface="+mn-lt"/>
                <a:cs typeface="+mn-lt"/>
              </a:rPr>
              <a:t>F9 FT B1031.2</a:t>
            </a:r>
            <a:endParaRPr lang="en-US" dirty="0"/>
          </a:p>
          <a:p>
            <a:pPr marL="0" indent="0">
              <a:buNone/>
            </a:pPr>
            <a:r>
              <a:rPr lang="en-US" sz="2000" dirty="0">
                <a:latin typeface="Consolas"/>
              </a:rPr>
              <a:t>Between 4000 and 6000 is used to only display successful landings with payload in range 4000-6000</a:t>
            </a:r>
            <a:endParaRPr lang="en-US" dirty="0">
              <a:latin typeface="Consolas"/>
            </a:endParaRPr>
          </a:p>
        </p:txBody>
      </p:sp>
      <p:pic>
        <p:nvPicPr>
          <p:cNvPr id="2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17CF11B3-9C33-4DD4-AA96-D415A153B5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795" y="1710111"/>
            <a:ext cx="11146076" cy="2540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1154955" y="973667"/>
            <a:ext cx="2942210" cy="48337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defTabSz="457200">
              <a:spcAft>
                <a:spcPts val="600"/>
              </a:spcAft>
            </a:pPr>
            <a:r>
              <a:rPr lang="en-US" sz="3600" cap="all">
                <a:ln w="3175" cmpd="sng">
                  <a:noFill/>
                </a:ln>
                <a:solidFill>
                  <a:srgbClr val="EBEBEB"/>
                </a:solidFill>
                <a:latin typeface="+mj-lt"/>
                <a:ea typeface="+mj-ea"/>
                <a:cs typeface="+mj-cs"/>
              </a:rPr>
              <a:t>Executive Summary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pPr defTabSz="457200">
              <a:spcAft>
                <a:spcPts val="600"/>
              </a:spcAft>
            </a:pPr>
            <a:fld id="{5075537C-CA84-1446-933C-8E9D027F9201}" type="slidenum">
              <a:rPr lang="en-US" b="0" i="0" kern="1200" dirty="0">
                <a:solidFill>
                  <a:srgbClr val="FFFFFF"/>
                </a:solidFill>
                <a:effectLst/>
                <a:latin typeface="+mn-lt"/>
                <a:ea typeface="+mn-ea"/>
                <a:cs typeface="+mn-cs"/>
              </a:rPr>
              <a:pPr defTabSz="457200">
                <a:spcAft>
                  <a:spcPts val="600"/>
                </a:spcAft>
              </a:pPr>
              <a:t>3</a:t>
            </a:fld>
            <a:endParaRPr lang="en-US" b="0" i="0" kern="1200" dirty="0">
              <a:solidFill>
                <a:srgbClr val="FFFFFF"/>
              </a:solidFill>
              <a:effectLst/>
              <a:latin typeface="+mn-lt"/>
              <a:ea typeface="+mn-ea"/>
              <a:cs typeface="+mn-cs"/>
            </a:endParaRPr>
          </a:p>
        </p:txBody>
      </p:sp>
      <p:graphicFrame>
        <p:nvGraphicFramePr>
          <p:cNvPr id="66" name="Content Placeholder 2">
            <a:extLst>
              <a:ext uri="{FF2B5EF4-FFF2-40B4-BE49-F238E27FC236}">
                <a16:creationId xmlns:a16="http://schemas.microsoft.com/office/drawing/2014/main" id="{D847C5AE-422F-4287-8D72-63F406F5AD2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13609281"/>
              </p:ext>
            </p:extLst>
          </p:nvPr>
        </p:nvGraphicFramePr>
        <p:xfrm>
          <a:off x="5194300" y="808038"/>
          <a:ext cx="6391275" cy="52466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685801" y="533400"/>
            <a:ext cx="10820400" cy="117709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ctr" defTabSz="457200">
              <a:spcAft>
                <a:spcPts val="600"/>
              </a:spcAft>
            </a:pPr>
            <a:r>
              <a:rPr lang="en-US" sz="3700" cap="all">
                <a:ln w="3175" cmpd="sng">
                  <a:noFill/>
                </a:ln>
                <a:solidFill>
                  <a:schemeClr val="tx1"/>
                </a:solidFill>
                <a:latin typeface="+mj-lt"/>
                <a:ea typeface="+mj-ea"/>
                <a:cs typeface="+mj-cs"/>
              </a:rPr>
              <a:t>Total Number of Successful and Failure Mission Outcomes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55034" y="5870575"/>
            <a:ext cx="551167" cy="3778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fld id="{5075537C-CA84-1446-933C-8E9D027F9201}" type="slidenum">
              <a:rPr lang="en-US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pPr defTabSz="457200">
                <a:spcAft>
                  <a:spcPts val="600"/>
                </a:spcAft>
              </a:pPr>
              <a:t>30</a:t>
            </a:fld>
            <a:endParaRPr lang="en-US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924838" y="4978400"/>
            <a:ext cx="9884450" cy="812800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>
              <a:buNone/>
            </a:pPr>
            <a:r>
              <a:rPr lang="en-US" sz="2000" dirty="0">
                <a:cs typeface="Calibri"/>
              </a:rPr>
              <a:t>Count function is used to get the count of the landings.</a:t>
            </a:r>
            <a:endParaRPr lang="en-US" dirty="0"/>
          </a:p>
          <a:p>
            <a:pPr marL="0" indent="0">
              <a:buNone/>
            </a:pPr>
            <a:r>
              <a:rPr lang="en-US" sz="2000" dirty="0">
                <a:cs typeface="Calibri"/>
              </a:rPr>
              <a:t>We can see that the total number of successful and failed missions are 101.</a:t>
            </a:r>
            <a:endParaRPr lang="en-US" dirty="0"/>
          </a:p>
        </p:txBody>
      </p:sp>
      <p:pic>
        <p:nvPicPr>
          <p:cNvPr id="2" name="Picture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360B1CB7-6543-41BC-80F9-7253E26158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838" y="2247502"/>
            <a:ext cx="10592843" cy="1642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Rocket launch">
            <a:extLst>
              <a:ext uri="{FF2B5EF4-FFF2-40B4-BE49-F238E27FC236}">
                <a16:creationId xmlns:a16="http://schemas.microsoft.com/office/drawing/2014/main" id="{23737BB4-191A-4A0D-803F-2BC04EE5E96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</a:blip>
          <a:srcRect t="15605" r="-2" b="-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685801" y="609600"/>
            <a:ext cx="10131425" cy="1456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defTabSz="457200">
              <a:spcAft>
                <a:spcPts val="600"/>
              </a:spcAft>
            </a:pPr>
            <a:r>
              <a:rPr lang="en-US" sz="3600" cap="all">
                <a:ln w="3175" cmpd="sng">
                  <a:noFill/>
                </a:ln>
                <a:solidFill>
                  <a:schemeClr val="tx1"/>
                </a:solidFill>
                <a:latin typeface="+mj-lt"/>
                <a:ea typeface="+mj-ea"/>
                <a:cs typeface="+mj-cs"/>
              </a:rPr>
              <a:t>Boosters Carried Maximum Payload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84756" y="5168900"/>
            <a:ext cx="9457782" cy="6223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dirty="0">
                <a:cs typeface="Calibri"/>
              </a:rPr>
              <a:t>Max Function is used in the subquery to get the booster version with the highest payload mass.</a:t>
            </a:r>
          </a:p>
        </p:txBody>
      </p:sp>
      <p:pic>
        <p:nvPicPr>
          <p:cNvPr id="2" name="Picture 5" descr="Text, email&#10;&#10;Description automatically generated">
            <a:extLst>
              <a:ext uri="{FF2B5EF4-FFF2-40B4-BE49-F238E27FC236}">
                <a16:creationId xmlns:a16="http://schemas.microsoft.com/office/drawing/2014/main" id="{3F170F0A-F447-4719-B330-547A984442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756" y="1714116"/>
            <a:ext cx="8473856" cy="3304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, water, night, outdoor object&#10;&#10;Description automatically generated">
            <a:extLst>
              <a:ext uri="{FF2B5EF4-FFF2-40B4-BE49-F238E27FC236}">
                <a16:creationId xmlns:a16="http://schemas.microsoft.com/office/drawing/2014/main" id="{628F9478-04E1-4183-B715-F5E7E502734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837473B0-CC2E-450A-ABE3-18F120FF3D39}">
                <a1611:picAttrSrcUrl xmlns:a1611="http://schemas.microsoft.com/office/drawing/2016/11/main" xmlns="" r:id="rId5"/>
              </a:ext>
            </a:extLst>
          </a:blip>
          <a:srcRect t="7865" b="7865"/>
          <a:stretch/>
        </p:blipFill>
        <p:spPr>
          <a:xfrm>
            <a:off x="20" y="104394"/>
            <a:ext cx="12191980" cy="685799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685801" y="609600"/>
            <a:ext cx="10131425" cy="1456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defTabSz="457200">
              <a:spcAft>
                <a:spcPts val="600"/>
              </a:spcAft>
            </a:pPr>
            <a:r>
              <a:rPr lang="en-US" sz="3600" cap="all">
                <a:ln w="3175" cmpd="sng">
                  <a:noFill/>
                </a:ln>
                <a:solidFill>
                  <a:schemeClr val="tx1"/>
                </a:solidFill>
                <a:latin typeface="+mj-lt"/>
                <a:ea typeface="+mj-ea"/>
                <a:cs typeface="+mj-cs"/>
              </a:rPr>
              <a:t>2015 Launch Records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85800" y="4646613"/>
            <a:ext cx="9456737" cy="11445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cs typeface="Calibri"/>
              </a:rPr>
              <a:t>The failed launch outcomes in the year 2015 are -</a:t>
            </a:r>
          </a:p>
          <a:p>
            <a:pPr marL="0" indent="0">
              <a:buNone/>
            </a:pPr>
            <a:r>
              <a:rPr lang="en-US" dirty="0">
                <a:ea typeface="+mn-lt"/>
                <a:cs typeface="+mn-lt"/>
              </a:rPr>
              <a:t>F9 v1.1 B1012</a:t>
            </a:r>
          </a:p>
          <a:p>
            <a:pPr marL="0" indent="0">
              <a:buNone/>
            </a:pPr>
            <a:r>
              <a:rPr lang="en-US" dirty="0">
                <a:ea typeface="+mn-lt"/>
                <a:cs typeface="+mn-lt"/>
              </a:rPr>
              <a:t>F9 v1.1 B1015</a:t>
            </a:r>
            <a:endParaRPr lang="en-US" dirty="0"/>
          </a:p>
        </p:txBody>
      </p:sp>
      <p:pic>
        <p:nvPicPr>
          <p:cNvPr id="2" name="Picture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49686F4B-EEC5-4E9F-B30F-F8A127D22E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4756" y="1886611"/>
            <a:ext cx="10091802" cy="2583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685801" y="533400"/>
            <a:ext cx="10820400" cy="117709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ctr" defTabSz="457200">
              <a:spcAft>
                <a:spcPts val="600"/>
              </a:spcAft>
            </a:pPr>
            <a:r>
              <a:rPr lang="en-US" sz="3700" cap="all">
                <a:ln w="3175" cmpd="sng">
                  <a:noFill/>
                </a:ln>
                <a:solidFill>
                  <a:schemeClr val="tx1"/>
                </a:solidFill>
                <a:latin typeface="+mj-lt"/>
                <a:ea typeface="+mj-ea"/>
                <a:cs typeface="+mj-cs"/>
              </a:rPr>
              <a:t>Rank Landing Outcomes Between 2010-06-04 and 2017-03-20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55034" y="5870575"/>
            <a:ext cx="551167" cy="3778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fld id="{5075537C-CA84-1446-933C-8E9D027F9201}" type="slidenum">
              <a:rPr lang="en-US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pPr defTabSz="457200">
                <a:spcAft>
                  <a:spcPts val="600"/>
                </a:spcAft>
              </a:pPr>
              <a:t>33</a:t>
            </a:fld>
            <a:endParaRPr lang="en-US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84756" y="4613275"/>
            <a:ext cx="10135644" cy="1177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000" dirty="0"/>
              <a:t>Function Count counts the records in the column, WHERE clause is used to filter the records</a:t>
            </a:r>
          </a:p>
          <a:p>
            <a:pPr marL="0" indent="0">
              <a:buNone/>
            </a:pPr>
            <a:r>
              <a:rPr lang="en-US" sz="2000" dirty="0">
                <a:cs typeface="Calibri"/>
              </a:rPr>
              <a:t>Desc Orders the Count of Landing Outcomes in descending order.</a:t>
            </a:r>
          </a:p>
        </p:txBody>
      </p:sp>
      <p:pic>
        <p:nvPicPr>
          <p:cNvPr id="2" name="Picture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C575AAFB-A721-45FB-BBF1-9E63B19E61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756" y="1719468"/>
            <a:ext cx="6407063" cy="2719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World map with flight paths">
            <a:extLst>
              <a:ext uri="{FF2B5EF4-FFF2-40B4-BE49-F238E27FC236}">
                <a16:creationId xmlns:a16="http://schemas.microsoft.com/office/drawing/2014/main" id="{8681E9E0-7055-4BC7-AC33-BFFFF2D61B6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</a:blip>
          <a:srcRect t="8016" r="-2" b="969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685801" y="609600"/>
            <a:ext cx="10141863" cy="6316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defTabSz="457200">
              <a:spcAft>
                <a:spcPts val="600"/>
              </a:spcAft>
            </a:pPr>
            <a:r>
              <a:rPr lang="en-US" sz="3600" cap="all" dirty="0">
                <a:ln w="3175" cmpd="sng">
                  <a:noFill/>
                </a:ln>
                <a:solidFill>
                  <a:schemeClr val="tx1"/>
                </a:solidFill>
                <a:latin typeface="+mj-lt"/>
                <a:ea typeface="+mj-ea"/>
                <a:cs typeface="+mj-cs"/>
              </a:rPr>
              <a:t>Launch Site GLOBAL MARKERS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35</a:t>
            </a:fld>
            <a:endParaRPr lang="en-US"/>
          </a:p>
        </p:txBody>
      </p:sp>
      <p:pic>
        <p:nvPicPr>
          <p:cNvPr id="4" name="Picture 5" descr="Map&#10;&#10;Description automatically generated">
            <a:extLst>
              <a:ext uri="{FF2B5EF4-FFF2-40B4-BE49-F238E27FC236}">
                <a16:creationId xmlns:a16="http://schemas.microsoft.com/office/drawing/2014/main" id="{F038EE54-80A3-4231-AB42-5CCD3B1345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756" y="1304812"/>
            <a:ext cx="8640871" cy="457196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E099C14-5ECA-4A26-B454-233A82177C1C}"/>
              </a:ext>
            </a:extLst>
          </p:cNvPr>
          <p:cNvSpPr txBox="1"/>
          <p:nvPr/>
        </p:nvSpPr>
        <p:spPr>
          <a:xfrm>
            <a:off x="601249" y="5935249"/>
            <a:ext cx="7189938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We can see that the launch sites are on the east and the west coasts of USA.</a:t>
            </a:r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Locator flag on a city map">
            <a:extLst>
              <a:ext uri="{FF2B5EF4-FFF2-40B4-BE49-F238E27FC236}">
                <a16:creationId xmlns:a16="http://schemas.microsoft.com/office/drawing/2014/main" id="{DC98D357-DE3A-4A7F-8ADA-9419D31B571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</a:blip>
          <a:srcRect r="-2" b="1560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685801" y="609600"/>
            <a:ext cx="10131425" cy="1456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defTabSz="457200">
              <a:spcAft>
                <a:spcPts val="600"/>
              </a:spcAft>
            </a:pPr>
            <a:r>
              <a:rPr lang="en-US" sz="3600" cap="all" dirty="0">
                <a:ln w="3175" cmpd="sng">
                  <a:noFill/>
                </a:ln>
                <a:solidFill>
                  <a:schemeClr val="tx1"/>
                </a:solidFill>
                <a:latin typeface="+mj-lt"/>
                <a:ea typeface="+mj-ea"/>
                <a:cs typeface="Calibri Light"/>
              </a:rPr>
              <a:t>Launch Outcomes Colored Markers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36</a:t>
            </a:fld>
            <a:endParaRPr lang="en-US"/>
          </a:p>
        </p:txBody>
      </p:sp>
      <p:pic>
        <p:nvPicPr>
          <p:cNvPr id="4" name="Picture 5" descr="Map&#10;&#10;Description automatically generated">
            <a:extLst>
              <a:ext uri="{FF2B5EF4-FFF2-40B4-BE49-F238E27FC236}">
                <a16:creationId xmlns:a16="http://schemas.microsoft.com/office/drawing/2014/main" id="{0FA18963-1FBA-42BA-9511-A9D711F82C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791" y="4050352"/>
            <a:ext cx="3244242" cy="1912704"/>
          </a:xfrm>
          <a:prstGeom prst="rect">
            <a:avLst/>
          </a:prstGeom>
        </p:spPr>
      </p:pic>
      <p:pic>
        <p:nvPicPr>
          <p:cNvPr id="2" name="Picture 4" descr="Map&#10;&#10;Description automatically generated">
            <a:extLst>
              <a:ext uri="{FF2B5EF4-FFF2-40B4-BE49-F238E27FC236}">
                <a16:creationId xmlns:a16="http://schemas.microsoft.com/office/drawing/2014/main" id="{D684D543-85F3-488B-B5C9-5A52E8B36B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8263" y="1663471"/>
            <a:ext cx="3254679" cy="1965305"/>
          </a:xfrm>
          <a:prstGeom prst="rect">
            <a:avLst/>
          </a:prstGeom>
        </p:spPr>
      </p:pic>
      <p:pic>
        <p:nvPicPr>
          <p:cNvPr id="5" name="Picture 5" descr="Diagram, engineering drawing&#10;&#10;Description automatically generated">
            <a:extLst>
              <a:ext uri="{FF2B5EF4-FFF2-40B4-BE49-F238E27FC236}">
                <a16:creationId xmlns:a16="http://schemas.microsoft.com/office/drawing/2014/main" id="{352224DC-2D24-4BEA-A500-052C0AFD50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85988" y="1657712"/>
            <a:ext cx="3338187" cy="1987261"/>
          </a:xfrm>
          <a:prstGeom prst="rect">
            <a:avLst/>
          </a:prstGeom>
        </p:spPr>
      </p:pic>
      <p:pic>
        <p:nvPicPr>
          <p:cNvPr id="6" name="Picture 6" descr="A screenshot of a video game&#10;&#10;Description automatically generated">
            <a:extLst>
              <a:ext uri="{FF2B5EF4-FFF2-40B4-BE49-F238E27FC236}">
                <a16:creationId xmlns:a16="http://schemas.microsoft.com/office/drawing/2014/main" id="{946F39AC-DC73-4D71-9375-0AA34668A3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60290" y="1667548"/>
            <a:ext cx="2868461" cy="1978028"/>
          </a:xfrm>
          <a:prstGeom prst="rect">
            <a:avLst/>
          </a:prstGeom>
        </p:spPr>
      </p:pic>
      <p:pic>
        <p:nvPicPr>
          <p:cNvPr id="7" name="Picture 8" descr="Diagram&#10;&#10;Description automatically generated">
            <a:extLst>
              <a:ext uri="{FF2B5EF4-FFF2-40B4-BE49-F238E27FC236}">
                <a16:creationId xmlns:a16="http://schemas.microsoft.com/office/drawing/2014/main" id="{0D9AD675-F008-460B-B55F-2356F79CC15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84413" y="4004937"/>
            <a:ext cx="2075146" cy="195048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DE04E08-925C-4371-9363-DA3E80DB0E65}"/>
              </a:ext>
            </a:extLst>
          </p:cNvPr>
          <p:cNvSpPr txBox="1"/>
          <p:nvPr/>
        </p:nvSpPr>
        <p:spPr>
          <a:xfrm>
            <a:off x="6551112" y="4004153"/>
            <a:ext cx="4267199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The Cluster Markers in folium can be clicked to reveal green and red markers to show successful and failed landing outcomes respectively.</a:t>
            </a: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Locator flag on a city map">
            <a:extLst>
              <a:ext uri="{FF2B5EF4-FFF2-40B4-BE49-F238E27FC236}">
                <a16:creationId xmlns:a16="http://schemas.microsoft.com/office/drawing/2014/main" id="{DC98D357-DE3A-4A7F-8ADA-9419D31B571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</a:blip>
          <a:srcRect r="-2" b="1560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685801" y="609600"/>
            <a:ext cx="10131425" cy="1456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defTabSz="457200">
              <a:spcAft>
                <a:spcPts val="600"/>
              </a:spcAft>
            </a:pPr>
            <a:r>
              <a:rPr lang="en-US" sz="3600" cap="all" dirty="0">
                <a:ln w="3175" cmpd="sng">
                  <a:noFill/>
                </a:ln>
                <a:solidFill>
                  <a:schemeClr val="tx1"/>
                </a:solidFill>
                <a:latin typeface="+mj-lt"/>
                <a:ea typeface="+mj-ea"/>
                <a:cs typeface="Calibri Light"/>
              </a:rPr>
              <a:t>Key Locations Proximities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37</a:t>
            </a:fld>
            <a:endParaRPr lang="en-US"/>
          </a:p>
        </p:txBody>
      </p:sp>
      <p:pic>
        <p:nvPicPr>
          <p:cNvPr id="2" name="Picture 3" descr="Map&#10;&#10;Description automatically generated">
            <a:extLst>
              <a:ext uri="{FF2B5EF4-FFF2-40B4-BE49-F238E27FC236}">
                <a16:creationId xmlns:a16="http://schemas.microsoft.com/office/drawing/2014/main" id="{A7D15D4F-8E45-4441-AD4D-23045A6B92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0745" y="1840569"/>
            <a:ext cx="4308953" cy="1737743"/>
          </a:xfrm>
          <a:prstGeom prst="rect">
            <a:avLst/>
          </a:prstGeom>
        </p:spPr>
      </p:pic>
      <p:pic>
        <p:nvPicPr>
          <p:cNvPr id="4" name="Picture 5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8446B770-28AC-4F7B-BC05-CD09DAC7AC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756" y="1836690"/>
            <a:ext cx="4361145" cy="1754565"/>
          </a:xfrm>
          <a:prstGeom prst="rect">
            <a:avLst/>
          </a:prstGeom>
        </p:spPr>
      </p:pic>
      <p:pic>
        <p:nvPicPr>
          <p:cNvPr id="5" name="Picture 5" descr="Diagram, map&#10;&#10;Description automatically generated">
            <a:extLst>
              <a:ext uri="{FF2B5EF4-FFF2-40B4-BE49-F238E27FC236}">
                <a16:creationId xmlns:a16="http://schemas.microsoft.com/office/drawing/2014/main" id="{130E8A96-7147-43FC-8425-783050A2BD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3795" y="3933514"/>
            <a:ext cx="4319391" cy="251638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616086F-CBEC-42D4-915F-9C17E9CC5F57}"/>
              </a:ext>
            </a:extLst>
          </p:cNvPr>
          <p:cNvSpPr txBox="1"/>
          <p:nvPr/>
        </p:nvSpPr>
        <p:spPr>
          <a:xfrm>
            <a:off x="5215003" y="3931085"/>
            <a:ext cx="4319390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dirty="0">
                <a:ea typeface="+mn-lt"/>
                <a:cs typeface="+mn-lt"/>
              </a:rPr>
              <a:t>Launch sites are close to highways and coast for transportation and supply. They're also far away from cities in order to mitigate risk to bystanders should a rocket experience a catastrophic failure.</a:t>
            </a:r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36182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685801" y="533400"/>
            <a:ext cx="10820400" cy="117709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ctr" defTabSz="457200">
              <a:spcAft>
                <a:spcPts val="600"/>
              </a:spcAft>
            </a:pPr>
            <a:r>
              <a:rPr lang="en-US" sz="4400" cap="all" dirty="0">
                <a:ln w="3175" cmpd="sng">
                  <a:noFill/>
                </a:ln>
                <a:solidFill>
                  <a:schemeClr val="tx1"/>
                </a:solidFill>
                <a:latin typeface="+mj-lt"/>
                <a:ea typeface="+mj-ea"/>
                <a:cs typeface="+mj-cs"/>
              </a:rPr>
              <a:t>SpaceX Successful Launches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55034" y="5870575"/>
            <a:ext cx="551167" cy="3778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fld id="{5075537C-CA84-1446-933C-8E9D027F9201}" type="slidenum">
              <a:rPr lang="en-US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pPr defTabSz="457200">
                <a:spcAft>
                  <a:spcPts val="600"/>
                </a:spcAft>
              </a:pPr>
              <a:t>39</a:t>
            </a:fld>
            <a:endParaRPr lang="en-US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360488" y="4759325"/>
            <a:ext cx="10831512" cy="10318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endParaRPr lang="en-US" sz="2000" dirty="0">
              <a:cs typeface="Calibri"/>
            </a:endParaRPr>
          </a:p>
          <a:p>
            <a:endParaRPr lang="en-US" sz="2000"/>
          </a:p>
        </p:txBody>
      </p:sp>
      <p:pic>
        <p:nvPicPr>
          <p:cNvPr id="4" name="Picture 5" descr="Chart, pie chart&#10;&#10;Description automatically generated">
            <a:extLst>
              <a:ext uri="{FF2B5EF4-FFF2-40B4-BE49-F238E27FC236}">
                <a16:creationId xmlns:a16="http://schemas.microsoft.com/office/drawing/2014/main" id="{24149050-A42E-467E-8736-D1EE35F300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222" y="1800871"/>
            <a:ext cx="8118953" cy="338151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D9B937F-E56D-46A5-A083-373EE9327085}"/>
              </a:ext>
            </a:extLst>
          </p:cNvPr>
          <p:cNvSpPr txBox="1"/>
          <p:nvPr/>
        </p:nvSpPr>
        <p:spPr>
          <a:xfrm>
            <a:off x="1791875" y="5278285"/>
            <a:ext cx="811895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cs typeface="Calibri"/>
              </a:rPr>
              <a:t>We can observe that KSC LC-39A has the most successful launches followed by CCAFS LC-40 and VAFB SLC-4E.CCAFS SLC-40 has the least number of  successful launches.</a:t>
            </a: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1380067" y="838200"/>
            <a:ext cx="9437159" cy="12276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defTabSz="457200">
              <a:spcAft>
                <a:spcPts val="600"/>
              </a:spcAft>
            </a:pPr>
            <a:r>
              <a:rPr lang="en-US" sz="3600" cap="all">
                <a:ln w="3175" cmpd="sng">
                  <a:noFill/>
                </a:ln>
                <a:solidFill>
                  <a:schemeClr val="tx1"/>
                </a:solidFill>
                <a:latin typeface="+mj-lt"/>
                <a:ea typeface="+mj-ea"/>
                <a:cs typeface="+mj-cs"/>
              </a:rPr>
              <a:t>Introduction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1380067" y="2006601"/>
            <a:ext cx="9437159" cy="3784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200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</a:pPr>
            <a:r>
              <a:rPr lang="en-US" sz="1300" dirty="0">
                <a:solidFill>
                  <a:schemeClr val="tx1"/>
                </a:solidFill>
                <a:latin typeface="+mn-lt"/>
              </a:rPr>
              <a:t>We will predict if the Falcon 9 first stage will land successfully. </a:t>
            </a:r>
            <a:r>
              <a:rPr lang="en-US" sz="1300" dirty="0" err="1">
                <a:solidFill>
                  <a:schemeClr val="tx1"/>
                </a:solidFill>
                <a:latin typeface="+mn-lt"/>
              </a:rPr>
              <a:t>SpaceX</a:t>
            </a:r>
            <a:r>
              <a:rPr lang="en-US" sz="1300" dirty="0">
                <a:solidFill>
                  <a:schemeClr val="tx1"/>
                </a:solidFill>
                <a:latin typeface="+mn-lt"/>
              </a:rPr>
              <a:t> advertises Falcon 9 rocket launches on its website with a cost of 62 million dollars; other providers cost upward of 165 million dollars each, much of the savings is because </a:t>
            </a:r>
            <a:r>
              <a:rPr lang="en-US" sz="1300" dirty="0" err="1">
                <a:solidFill>
                  <a:schemeClr val="tx1"/>
                </a:solidFill>
                <a:latin typeface="+mn-lt"/>
              </a:rPr>
              <a:t>SpaceX</a:t>
            </a:r>
            <a:r>
              <a:rPr lang="en-US" sz="1300" dirty="0">
                <a:solidFill>
                  <a:schemeClr val="tx1"/>
                </a:solidFill>
                <a:latin typeface="+mn-lt"/>
              </a:rPr>
              <a:t> can reuse the first stage. Therefore if we can determine if the first stage will land, we can determine the cost of a launch. This information can be used if an alternate company wants to bid against </a:t>
            </a:r>
            <a:r>
              <a:rPr lang="en-US" sz="1300" dirty="0" err="1">
                <a:solidFill>
                  <a:schemeClr val="tx1"/>
                </a:solidFill>
                <a:latin typeface="+mn-lt"/>
              </a:rPr>
              <a:t>SpaceX</a:t>
            </a:r>
            <a:r>
              <a:rPr lang="en-US" sz="1300" dirty="0">
                <a:solidFill>
                  <a:schemeClr val="tx1"/>
                </a:solidFill>
                <a:latin typeface="+mn-lt"/>
              </a:rPr>
              <a:t> for a rocket launch.</a:t>
            </a:r>
          </a:p>
          <a:p>
            <a:pPr defTabSz="457200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</a:pPr>
            <a:r>
              <a:rPr lang="en-US" sz="1300" dirty="0">
                <a:solidFill>
                  <a:schemeClr val="tx1"/>
                </a:solidFill>
                <a:latin typeface="+mn-lt"/>
              </a:rPr>
              <a:t>Problems that need to be solved-</a:t>
            </a:r>
          </a:p>
          <a:p>
            <a:pPr lvl="1" defTabSz="457200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</a:pPr>
            <a:r>
              <a:rPr lang="en-US" sz="1300" dirty="0">
                <a:solidFill>
                  <a:schemeClr val="tx1"/>
                </a:solidFill>
                <a:latin typeface="+mn-lt"/>
              </a:rPr>
              <a:t>Factors which influence the rockets successful landing.</a:t>
            </a:r>
          </a:p>
          <a:p>
            <a:pPr lvl="1" defTabSz="457200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</a:pPr>
            <a:r>
              <a:rPr lang="en-US" sz="1300" dirty="0">
                <a:solidFill>
                  <a:schemeClr val="tx1"/>
                </a:solidFill>
                <a:latin typeface="+mn-lt"/>
              </a:rPr>
              <a:t>The effect of certain rocket variables have on the rocket's successful landing rate.</a:t>
            </a:r>
          </a:p>
          <a:p>
            <a:pPr lvl="1" defTabSz="457200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</a:pPr>
            <a:r>
              <a:rPr lang="en-US" sz="1300" dirty="0">
                <a:solidFill>
                  <a:schemeClr val="tx1"/>
                </a:solidFill>
                <a:latin typeface="+mn-lt"/>
              </a:rPr>
              <a:t>Conditions to be met to achieve the best results and to ensure the best successful landing rate.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685801" y="533400"/>
            <a:ext cx="10820400" cy="117709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ctr" defTabSz="457200">
              <a:spcAft>
                <a:spcPts val="600"/>
              </a:spcAft>
            </a:pPr>
            <a:r>
              <a:rPr lang="en-US" sz="4400" cap="all" dirty="0">
                <a:ln w="3175" cmpd="sng">
                  <a:noFill/>
                </a:ln>
                <a:solidFill>
                  <a:schemeClr val="tx1"/>
                </a:solidFill>
                <a:latin typeface="+mj-lt"/>
                <a:ea typeface="+mj-ea"/>
                <a:cs typeface="+mj-cs"/>
              </a:rPr>
              <a:t>Launch site with highest success</a:t>
            </a:r>
            <a:endParaRPr lang="en-US" sz="4400" cap="all" dirty="0">
              <a:ln w="3175" cmpd="sng">
                <a:noFill/>
              </a:ln>
              <a:solidFill>
                <a:schemeClr val="tx1"/>
              </a:solidFill>
              <a:latin typeface="+mj-lt"/>
              <a:ea typeface="+mj-ea"/>
              <a:cs typeface="Calibri Light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55034" y="5870575"/>
            <a:ext cx="551167" cy="3778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fld id="{5075537C-CA84-1446-933C-8E9D027F9201}" type="slidenum">
              <a:rPr lang="en-US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pPr defTabSz="457200">
                <a:spcAft>
                  <a:spcPts val="600"/>
                </a:spcAft>
              </a:pPr>
              <a:t>40</a:t>
            </a:fld>
            <a:endParaRPr lang="en-US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pic>
        <p:nvPicPr>
          <p:cNvPr id="2" name="Picture 3" descr="Chart, pie chart&#10;&#10;Description automatically generated">
            <a:extLst>
              <a:ext uri="{FF2B5EF4-FFF2-40B4-BE49-F238E27FC236}">
                <a16:creationId xmlns:a16="http://schemas.microsoft.com/office/drawing/2014/main" id="{170DC321-CA89-4083-A61D-9F7648C405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4926" y="1983066"/>
            <a:ext cx="9726460" cy="284324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6B7B9DC-BBFB-4432-BBB7-6EDE61E5434F}"/>
              </a:ext>
            </a:extLst>
          </p:cNvPr>
          <p:cNvSpPr txBox="1"/>
          <p:nvPr/>
        </p:nvSpPr>
        <p:spPr>
          <a:xfrm>
            <a:off x="1112729" y="5089742"/>
            <a:ext cx="968470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cs typeface="Calibri"/>
              </a:rPr>
              <a:t>KSC LC-39A has success rate of 76.9% and failure rate of 23.1%.</a:t>
            </a: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685801" y="533400"/>
            <a:ext cx="10820400" cy="117709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ctr" defTabSz="457200">
              <a:spcAft>
                <a:spcPts val="600"/>
              </a:spcAft>
            </a:pPr>
            <a:r>
              <a:rPr lang="en-US" sz="4400" cap="all" dirty="0">
                <a:ln w="3175" cmpd="sng">
                  <a:noFill/>
                </a:ln>
                <a:solidFill>
                  <a:schemeClr val="tx1"/>
                </a:solidFill>
                <a:latin typeface="+mj-lt"/>
                <a:ea typeface="+mj-ea"/>
                <a:cs typeface="+mj-cs"/>
              </a:rPr>
              <a:t>Success Payload Plot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55034" y="5870575"/>
            <a:ext cx="551167" cy="3778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fld id="{5075537C-CA84-1446-933C-8E9D027F9201}" type="slidenum">
              <a:rPr lang="en-US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pPr defTabSz="457200">
                <a:spcAft>
                  <a:spcPts val="600"/>
                </a:spcAft>
              </a:pPr>
              <a:t>41</a:t>
            </a:fld>
            <a:endParaRPr lang="en-US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pic>
        <p:nvPicPr>
          <p:cNvPr id="2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CFEF9C8E-B8CB-4324-B99B-091DB57800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795" y="1845922"/>
            <a:ext cx="5415418" cy="3007933"/>
          </a:xfrm>
          <a:prstGeom prst="rect">
            <a:avLst/>
          </a:prstGeom>
        </p:spPr>
      </p:pic>
      <p:pic>
        <p:nvPicPr>
          <p:cNvPr id="4" name="Picture 5" descr="Table&#10;&#10;Description automatically generated">
            <a:extLst>
              <a:ext uri="{FF2B5EF4-FFF2-40B4-BE49-F238E27FC236}">
                <a16:creationId xmlns:a16="http://schemas.microsoft.com/office/drawing/2014/main" id="{FDC4D516-DD56-43C7-B9A8-03C3BD5E4E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7523" y="1844957"/>
            <a:ext cx="5415419" cy="30115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E0A249C-C2D2-4C46-B6CF-3D9712A5E592}"/>
              </a:ext>
            </a:extLst>
          </p:cNvPr>
          <p:cNvSpPr txBox="1"/>
          <p:nvPr/>
        </p:nvSpPr>
        <p:spPr>
          <a:xfrm>
            <a:off x="684756" y="5235879"/>
            <a:ext cx="1095818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cs typeface="Calibri"/>
              </a:rPr>
              <a:t>We can observe that the success rate of payload 0-5000 kg range is higher than the success rate of the 5000-10000 kg range.</a:t>
            </a: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685801" y="533400"/>
            <a:ext cx="10820400" cy="117709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ctr" defTabSz="457200">
              <a:spcAft>
                <a:spcPts val="600"/>
              </a:spcAft>
            </a:pPr>
            <a:r>
              <a:rPr lang="en-US" sz="4400" cap="all">
                <a:ln w="3175" cmpd="sng">
                  <a:noFill/>
                </a:ln>
                <a:solidFill>
                  <a:schemeClr val="tx1"/>
                </a:solidFill>
                <a:latin typeface="+mj-lt"/>
                <a:ea typeface="+mj-ea"/>
                <a:cs typeface="+mj-cs"/>
              </a:rPr>
              <a:t>Classification Accuracy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55034" y="5870575"/>
            <a:ext cx="551167" cy="3778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fld id="{5075537C-CA84-1446-933C-8E9D027F9201}" type="slidenum">
              <a:rPr lang="en-US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pPr defTabSz="457200">
                <a:spcAft>
                  <a:spcPts val="600"/>
                </a:spcAft>
              </a:pPr>
              <a:t>43</a:t>
            </a:fld>
            <a:endParaRPr lang="en-US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graphicFrame>
        <p:nvGraphicFramePr>
          <p:cNvPr id="5" name="Chart 4"/>
          <p:cNvGraphicFramePr/>
          <p:nvPr>
            <p:extLst>
              <p:ext uri="{D42A27DB-BD31-4B8C-83A1-F6EECF244321}">
                <p14:modId xmlns:p14="http://schemas.microsoft.com/office/powerpoint/2010/main" val="3136133000"/>
              </p:ext>
            </p:extLst>
          </p:nvPr>
        </p:nvGraphicFramePr>
        <p:xfrm>
          <a:off x="685801" y="2376013"/>
          <a:ext cx="10753343" cy="22417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685801" y="4818888"/>
            <a:ext cx="102692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KNN, Logistic Regression, SVM Have the same accuracy of 0.8333</a:t>
            </a:r>
          </a:p>
          <a:p>
            <a:r>
              <a:rPr lang="en-US" dirty="0" smtClean="0"/>
              <a:t>Decision Tree Model has the accuracy of 0.7222 on the test dataset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6950BFC3-D8DA-4A85-94F7-54DA5524770B}">
      <p188:commentRel xmlns:p188="http://schemas.microsoft.com/office/powerpoint/2018/8/main" xmlns="" r:id="rId5"/>
    </p:ext>
  </p:extLs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9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685801" y="533400"/>
            <a:ext cx="10820400" cy="117709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ctr" defTabSz="457200">
              <a:spcAft>
                <a:spcPts val="600"/>
              </a:spcAft>
            </a:pPr>
            <a:r>
              <a:rPr lang="en-US" sz="4400" cap="all" dirty="0">
                <a:ln w="3175" cmpd="sng">
                  <a:noFill/>
                </a:ln>
                <a:solidFill>
                  <a:schemeClr val="tx1"/>
                </a:solidFill>
                <a:latin typeface="IBM Plex Mono SemiBold"/>
                <a:ea typeface="+mj-ea"/>
                <a:cs typeface="+mj-cs"/>
              </a:rPr>
              <a:t>Confusion Matrix</a:t>
            </a:r>
            <a:endParaRPr lang="en-US" dirty="0">
              <a:solidFill>
                <a:schemeClr val="tx1"/>
              </a:solidFill>
              <a:ea typeface="+mj-ea"/>
              <a:cs typeface="+mj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55034" y="5870575"/>
            <a:ext cx="551167" cy="3778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fld id="{5075537C-CA84-1446-933C-8E9D027F9201}" type="slidenum">
              <a:rPr lang="en-US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pPr defTabSz="457200">
                <a:spcAft>
                  <a:spcPts val="600"/>
                </a:spcAft>
              </a:pPr>
              <a:t>44</a:t>
            </a:fld>
            <a:endParaRPr lang="en-US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983266" y="5468938"/>
            <a:ext cx="9837134" cy="528637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 smtClean="0"/>
              <a:t>The confusion matrix for the KNN model has 3 false </a:t>
            </a:r>
            <a:r>
              <a:rPr lang="en-US" dirty="0"/>
              <a:t>p</a:t>
            </a:r>
            <a:r>
              <a:rPr lang="en-US" dirty="0" smtClean="0"/>
              <a:t>ositives, shows us that three of the landings predicted by the model as success were in fact failures. 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266" y="1877825"/>
            <a:ext cx="5173693" cy="3530159"/>
          </a:xfrm>
          <a:prstGeom prst="rect">
            <a:avLst/>
          </a:prstGeom>
        </p:spPr>
      </p:pic>
      <p:sp>
        <p:nvSpPr>
          <p:cNvPr id="3" name="AutoShape 2" descr="Measuring Performance: The Confusion Matrix – Glass Box"/>
          <p:cNvSpPr>
            <a:spLocks noChangeAspect="1" noChangeArrowheads="1"/>
          </p:cNvSpPr>
          <p:nvPr/>
        </p:nvSpPr>
        <p:spPr bwMode="auto">
          <a:xfrm>
            <a:off x="155575" y="-769938"/>
            <a:ext cx="2857500" cy="160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6372" y="2073745"/>
            <a:ext cx="3552473" cy="2158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533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685801" y="533400"/>
            <a:ext cx="10820400" cy="117709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ctr" defTabSz="457200">
              <a:spcAft>
                <a:spcPts val="600"/>
              </a:spcAft>
            </a:pPr>
            <a:r>
              <a:rPr lang="en-US" sz="4400" cap="all" dirty="0">
                <a:ln w="3175" cmpd="sng">
                  <a:noFill/>
                </a:ln>
                <a:solidFill>
                  <a:schemeClr val="tx1"/>
                </a:solidFill>
                <a:latin typeface="+mj-lt"/>
                <a:ea typeface="+mj-ea"/>
                <a:cs typeface="+mj-cs"/>
              </a:rPr>
              <a:t>Conclusions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55034" y="5870575"/>
            <a:ext cx="551167" cy="3778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fld id="{5075537C-CA84-1446-933C-8E9D027F9201}" type="slidenum">
              <a:rPr lang="en-US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pPr defTabSz="457200">
                <a:spcAft>
                  <a:spcPts val="600"/>
                </a:spcAft>
              </a:pPr>
              <a:t>45</a:t>
            </a:fld>
            <a:endParaRPr lang="en-US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685800" y="2243138"/>
            <a:ext cx="10134599" cy="354806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/>
              <a:t>We trained a </a:t>
            </a:r>
            <a:r>
              <a:rPr lang="en-US" sz="2000" dirty="0" smtClean="0"/>
              <a:t>KNN Model </a:t>
            </a:r>
            <a:r>
              <a:rPr lang="en-US" sz="2000" dirty="0"/>
              <a:t>with an accuracy of 83.33% to predict the landing success rate for the launches for different launch sites and </a:t>
            </a:r>
            <a:r>
              <a:rPr lang="en-US" sz="2000" dirty="0" smtClean="0"/>
              <a:t>payloads. This is the best performing model.</a:t>
            </a:r>
          </a:p>
          <a:p>
            <a:r>
              <a:rPr lang="en-US" sz="2000" dirty="0" smtClean="0"/>
              <a:t>We observe that the launches from the launch site KSC LC-39A had the most success rate.</a:t>
            </a:r>
          </a:p>
          <a:p>
            <a:r>
              <a:rPr lang="en-US" sz="2000" dirty="0" smtClean="0"/>
              <a:t>We also observe that the lower payload launches have higher success rate than their heavier load counterpart.</a:t>
            </a:r>
          </a:p>
          <a:p>
            <a:r>
              <a:rPr lang="en-US" sz="2000" dirty="0" smtClean="0"/>
              <a:t>Orbits GEO,HEO,SSO,ES-L1 have the highest success rate for the launches.</a:t>
            </a:r>
            <a:endParaRPr lang="en-US" sz="2000" dirty="0"/>
          </a:p>
          <a:p>
            <a:r>
              <a:rPr lang="en-US" sz="2000" dirty="0" smtClean="0"/>
              <a:t>Thus We have thus used our data-driven </a:t>
            </a:r>
            <a:r>
              <a:rPr lang="en-US" sz="2000" dirty="0"/>
              <a:t>insights to determine if the first stage of Falcon 9 will land </a:t>
            </a:r>
            <a:r>
              <a:rPr lang="en-US" sz="2000" dirty="0" smtClean="0"/>
              <a:t>successfully.</a:t>
            </a:r>
          </a:p>
          <a:p>
            <a:pPr marL="0" indent="0">
              <a:buNone/>
            </a:pPr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685801" y="533400"/>
            <a:ext cx="10820400" cy="117709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ctr" defTabSz="457200">
              <a:spcAft>
                <a:spcPts val="600"/>
              </a:spcAft>
            </a:pPr>
            <a:r>
              <a:rPr lang="en-US" sz="4400" cap="all">
                <a:ln w="3175" cmpd="sng">
                  <a:noFill/>
                </a:ln>
                <a:solidFill>
                  <a:schemeClr val="tx1"/>
                </a:solidFill>
                <a:latin typeface="+mj-lt"/>
                <a:ea typeface="+mj-ea"/>
                <a:cs typeface="+mj-cs"/>
              </a:rPr>
              <a:t>Appendix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55034" y="5870575"/>
            <a:ext cx="551167" cy="3778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fld id="{5075537C-CA84-1446-933C-8E9D027F9201}" type="slidenum">
              <a:rPr lang="en-US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pPr defTabSz="457200">
                <a:spcAft>
                  <a:spcPts val="600"/>
                </a:spcAft>
              </a:pPr>
              <a:t>46</a:t>
            </a:fld>
            <a:endParaRPr lang="en-US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685801" y="1920921"/>
            <a:ext cx="10820399" cy="354806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000" dirty="0" smtClean="0">
                <a:hlinkClick r:id="rId4"/>
              </a:rPr>
              <a:t>GitHub Repository</a:t>
            </a:r>
            <a:r>
              <a:rPr lang="en-US" sz="2000" dirty="0"/>
              <a:t> : </a:t>
            </a:r>
            <a:r>
              <a:rPr lang="en-US" sz="2000" dirty="0" smtClean="0"/>
              <a:t> </a:t>
            </a:r>
            <a:r>
              <a:rPr lang="en-US" sz="2000" dirty="0" smtClean="0">
                <a:hlinkClick r:id="rId4"/>
              </a:rPr>
              <a:t>https</a:t>
            </a:r>
            <a:r>
              <a:rPr lang="en-US" sz="2000" dirty="0">
                <a:hlinkClick r:id="rId4"/>
              </a:rPr>
              <a:t>://</a:t>
            </a:r>
            <a:r>
              <a:rPr lang="en-US" sz="2000" dirty="0" smtClean="0">
                <a:hlinkClick r:id="rId4"/>
              </a:rPr>
              <a:t>github.com/Neel-XV/IBM-Data-Science/tree/master</a:t>
            </a:r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 smtClean="0">
                <a:hlinkClick r:id="rId5"/>
              </a:rPr>
              <a:t>Dashboard On </a:t>
            </a:r>
            <a:r>
              <a:rPr lang="en-US" sz="2000" dirty="0" err="1" smtClean="0">
                <a:hlinkClick r:id="rId5"/>
              </a:rPr>
              <a:t>Heroku</a:t>
            </a:r>
            <a:r>
              <a:rPr lang="en-US" sz="2000" dirty="0">
                <a:hlinkClick r:id="rId5"/>
              </a:rPr>
              <a:t> </a:t>
            </a:r>
            <a:r>
              <a:rPr lang="en-US" sz="2000" dirty="0"/>
              <a:t>: http://coursera-dash.herokuapp.com/</a:t>
            </a:r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4" descr="White bulbs with a yellow one standing out">
            <a:extLst>
              <a:ext uri="{FF2B5EF4-FFF2-40B4-BE49-F238E27FC236}">
                <a16:creationId xmlns:a16="http://schemas.microsoft.com/office/drawing/2014/main" id="{8B0F869F-643F-470B-B724-CB231410C7D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</a:blip>
          <a:srcRect b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2476FF-54A6-45F4-9669-77F1768C5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2399" y="1964267"/>
            <a:ext cx="7197726" cy="242146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/>
              <a:t>METHODOLOGY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defTabSz="457200">
              <a:spcAft>
                <a:spcPts val="600"/>
              </a:spcAft>
            </a:pPr>
            <a:r>
              <a:rPr lang="en-US" sz="3600" cap="all">
                <a:ln w="3175" cmpd="sng">
                  <a:noFill/>
                </a:ln>
                <a:solidFill>
                  <a:srgbClr val="FFFFFF"/>
                </a:solidFill>
                <a:latin typeface="+mj-lt"/>
                <a:ea typeface="+mj-ea"/>
                <a:cs typeface="+mj-cs"/>
              </a:rPr>
              <a:t>Methodology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pPr defTabSz="457200">
              <a:spcAft>
                <a:spcPts val="600"/>
              </a:spcAft>
            </a:pPr>
            <a:fld id="{5075537C-CA84-1446-933C-8E9D027F9201}" type="slidenum">
              <a:rPr lang="en-US" b="0" i="0" kern="1200">
                <a:solidFill>
                  <a:srgbClr val="FFFFFF"/>
                </a:solidFill>
                <a:effectLst/>
                <a:latin typeface="+mn-lt"/>
                <a:ea typeface="+mn-ea"/>
                <a:cs typeface="+mn-cs"/>
              </a:rPr>
              <a:pPr defTabSz="457200">
                <a:spcAft>
                  <a:spcPts val="600"/>
                </a:spcAft>
              </a:pPr>
              <a:t>6</a:t>
            </a:fld>
            <a:endParaRPr lang="en-US" b="0" i="0" kern="1200">
              <a:solidFill>
                <a:srgbClr val="FFFFFF"/>
              </a:solidFill>
              <a:effectLst/>
              <a:latin typeface="+mn-lt"/>
              <a:ea typeface="+mn-ea"/>
              <a:cs typeface="+mn-cs"/>
            </a:endParaRPr>
          </a:p>
        </p:txBody>
      </p:sp>
      <p:graphicFrame>
        <p:nvGraphicFramePr>
          <p:cNvPr id="41" name="Content Placeholder 2">
            <a:extLst>
              <a:ext uri="{FF2B5EF4-FFF2-40B4-BE49-F238E27FC236}">
                <a16:creationId xmlns:a16="http://schemas.microsoft.com/office/drawing/2014/main" id="{D284CCAE-9296-48D6-9D16-52899735E42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87924277"/>
              </p:ext>
            </p:extLst>
          </p:nvPr>
        </p:nvGraphicFramePr>
        <p:xfrm>
          <a:off x="1286934" y="2324100"/>
          <a:ext cx="9625383" cy="34226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5534327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Graph">
            <a:extLst>
              <a:ext uri="{FF2B5EF4-FFF2-40B4-BE49-F238E27FC236}">
                <a16:creationId xmlns:a16="http://schemas.microsoft.com/office/drawing/2014/main" id="{7355CC33-08D2-4C3E-AE5C-43288CF007C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5000"/>
          </a:blip>
          <a:srcRect t="3674" b="632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685801" y="48127"/>
            <a:ext cx="10131425" cy="9649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defTabSz="457200">
              <a:spcAft>
                <a:spcPts val="600"/>
              </a:spcAft>
            </a:pPr>
            <a:r>
              <a:rPr lang="en-US" sz="3600" cap="all">
                <a:ln w="3175" cmpd="sng">
                  <a:noFill/>
                </a:ln>
                <a:solidFill>
                  <a:schemeClr val="tx1"/>
                </a:solidFill>
                <a:latin typeface="+mj-lt"/>
                <a:ea typeface="+mj-ea"/>
                <a:cs typeface="+mj-cs"/>
              </a:rPr>
              <a:t>Data Collection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009650"/>
            <a:ext cx="10131425" cy="3438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cs typeface="Calibri" panose="020F0502020204030204"/>
              </a:rPr>
              <a:t>The Datasets were obtained by-</a:t>
            </a:r>
          </a:p>
          <a:p>
            <a:pPr lvl="1">
              <a:buClr>
                <a:srgbClr val="FFFFFF"/>
              </a:buClr>
            </a:pPr>
            <a:r>
              <a:rPr lang="en-US" dirty="0">
                <a:cs typeface="Calibri" panose="020F0502020204030204"/>
              </a:rPr>
              <a:t>SpaceX Launch Data was gathered from the SpaceX REST API.</a:t>
            </a:r>
          </a:p>
          <a:p>
            <a:pPr lvl="1">
              <a:buClr>
                <a:srgbClr val="FFFFFF"/>
              </a:buClr>
            </a:pPr>
            <a:r>
              <a:rPr lang="en-US" dirty="0">
                <a:cs typeface="Calibri" panose="020F0502020204030204"/>
              </a:rPr>
              <a:t>The API provided launch data including the rocket used, payload delivered, launch specifications and landing outcomes.</a:t>
            </a:r>
          </a:p>
          <a:p>
            <a:pPr lvl="1">
              <a:buClr>
                <a:srgbClr val="FFFFFF"/>
              </a:buClr>
            </a:pPr>
            <a:r>
              <a:rPr lang="en-US" dirty="0">
                <a:cs typeface="Calibri" panose="020F0502020204030204"/>
              </a:rPr>
              <a:t>The SpaceX Rest API endpoints all start with </a:t>
            </a:r>
            <a:r>
              <a:rPr lang="en-US" dirty="0">
                <a:latin typeface="Consolas"/>
                <a:cs typeface="Calibri" panose="020F0502020204030204"/>
                <a:hlinkClick r:id="rId3"/>
              </a:rPr>
              <a:t>https://api.spacexdata.com/v4/</a:t>
            </a:r>
            <a:r>
              <a:rPr lang="en-US" dirty="0">
                <a:latin typeface="Consolas"/>
                <a:cs typeface="Calibri" panose="020F0502020204030204"/>
              </a:rPr>
              <a:t> .</a:t>
            </a:r>
          </a:p>
          <a:p>
            <a:pPr lvl="1">
              <a:buClr>
                <a:srgbClr val="FFFFFF"/>
              </a:buClr>
            </a:pPr>
            <a:r>
              <a:rPr lang="en-US" dirty="0">
                <a:latin typeface="Consolas"/>
                <a:cs typeface="Calibri" panose="020F0502020204030204"/>
              </a:rPr>
              <a:t>Another data source for obtaining Falcon 9 data is web scraping the Wikipedia Page Titled 'List of </a:t>
            </a:r>
            <a:r>
              <a:rPr lang="en-US" dirty="0">
                <a:latin typeface="Consolas"/>
              </a:rPr>
              <a:t>Falcon </a:t>
            </a:r>
            <a:r>
              <a:rPr lang="en-US" dirty="0">
                <a:latin typeface="Consolas"/>
                <a:cs typeface="Calibri" panose="020F0502020204030204"/>
              </a:rPr>
              <a:t>9 and Falcon Heavy Launches' using </a:t>
            </a:r>
            <a:r>
              <a:rPr lang="en-US" dirty="0" err="1">
                <a:latin typeface="Consolas"/>
                <a:cs typeface="Calibri" panose="020F0502020204030204"/>
              </a:rPr>
              <a:t>BeautifulSoup</a:t>
            </a:r>
            <a:r>
              <a:rPr lang="en-US" dirty="0">
                <a:latin typeface="Consolas"/>
                <a:cs typeface="Calibri" panose="020F0502020204030204"/>
              </a:rPr>
              <a:t>.</a:t>
            </a:r>
          </a:p>
          <a:p>
            <a:pPr marL="457200" lvl="1" indent="0">
              <a:buClr>
                <a:srgbClr val="FFFFFF"/>
              </a:buClr>
              <a:buNone/>
            </a:pPr>
            <a:endParaRPr lang="en-US" dirty="0">
              <a:latin typeface="Consolas"/>
              <a:cs typeface="Calibri" panose="020F0502020204030204"/>
            </a:endParaRPr>
          </a:p>
          <a:p>
            <a:pPr marL="0" indent="0">
              <a:buNone/>
            </a:pPr>
            <a:endParaRPr lang="en-US" dirty="0">
              <a:cs typeface="Calibri"/>
            </a:endParaRPr>
          </a:p>
          <a:p>
            <a:pPr marL="0" indent="0"/>
            <a:endParaRPr lang="en-US">
              <a:cs typeface="Calibri"/>
            </a:endParaRPr>
          </a:p>
        </p:txBody>
      </p:sp>
      <p:pic>
        <p:nvPicPr>
          <p:cNvPr id="28" name="Picture 28">
            <a:extLst>
              <a:ext uri="{FF2B5EF4-FFF2-40B4-BE49-F238E27FC236}">
                <a16:creationId xmlns:a16="http://schemas.microsoft.com/office/drawing/2014/main" id="{E1680DCB-25F3-40F8-A5BC-FB1F181F67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690" y="4444903"/>
            <a:ext cx="4908884" cy="1086377"/>
          </a:xfrm>
          <a:prstGeom prst="rect">
            <a:avLst/>
          </a:prstGeom>
        </p:spPr>
      </p:pic>
      <p:pic>
        <p:nvPicPr>
          <p:cNvPr id="29" name="Picture 29">
            <a:extLst>
              <a:ext uri="{FF2B5EF4-FFF2-40B4-BE49-F238E27FC236}">
                <a16:creationId xmlns:a16="http://schemas.microsoft.com/office/drawing/2014/main" id="{3235D67B-D260-4F36-9138-EFB9E7C005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9400" y="4444430"/>
            <a:ext cx="5380121" cy="1087325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95AF87DC-6E04-4F1F-B62A-40390BB6D036}"/>
              </a:ext>
            </a:extLst>
          </p:cNvPr>
          <p:cNvSpPr txBox="1"/>
          <p:nvPr/>
        </p:nvSpPr>
        <p:spPr>
          <a:xfrm>
            <a:off x="2117558" y="3761874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SpaceX API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320AD73-8DC0-4867-8663-87469BA4BB83}"/>
              </a:ext>
            </a:extLst>
          </p:cNvPr>
          <p:cNvSpPr txBox="1"/>
          <p:nvPr/>
        </p:nvSpPr>
        <p:spPr>
          <a:xfrm>
            <a:off x="8196012" y="376438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Web Scrapping</a:t>
            </a: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2772807" y="122612"/>
            <a:ext cx="6038565" cy="10355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defTabSz="457200">
              <a:spcAft>
                <a:spcPts val="600"/>
              </a:spcAft>
            </a:pPr>
            <a:r>
              <a:rPr lang="en-US" sz="3300" cap="all">
                <a:ln w="3175" cmpd="sng">
                  <a:noFill/>
                </a:ln>
                <a:solidFill>
                  <a:schemeClr val="tx1"/>
                </a:solidFill>
                <a:latin typeface="+mj-lt"/>
                <a:ea typeface="+mj-ea"/>
                <a:cs typeface="+mj-cs"/>
              </a:rPr>
              <a:t>Data Collection – SpaceX API</a:t>
            </a:r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F0803AAA-51F1-421C-928B-4B4E9B5610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609" y="997686"/>
            <a:ext cx="2457698" cy="5157718"/>
          </a:xfrm>
          <a:prstGeom prst="roundRect">
            <a:avLst>
              <a:gd name="adj" fmla="val 6267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" name="Picture 6" descr="Text&#10;&#10;Description automatically generated">
            <a:extLst>
              <a:ext uri="{FF2B5EF4-FFF2-40B4-BE49-F238E27FC236}">
                <a16:creationId xmlns:a16="http://schemas.microsoft.com/office/drawing/2014/main" id="{A0EACF38-F78C-4F9F-A609-4E055DD756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9729" y="1000787"/>
            <a:ext cx="7902224" cy="5146511"/>
          </a:xfrm>
          <a:prstGeom prst="roundRect">
            <a:avLst>
              <a:gd name="adj" fmla="val 6267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AD60D45-F8F5-490D-8C06-F55AAD46EEF3}"/>
              </a:ext>
            </a:extLst>
          </p:cNvPr>
          <p:cNvSpPr txBox="1"/>
          <p:nvPr/>
        </p:nvSpPr>
        <p:spPr>
          <a:xfrm>
            <a:off x="935042" y="6344273"/>
            <a:ext cx="2396653" cy="511486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defTabSz="457200">
              <a:spcAft>
                <a:spcPts val="1000"/>
              </a:spcAft>
              <a:buClr>
                <a:schemeClr val="tx1"/>
              </a:buClr>
              <a:buSzPct val="100000"/>
            </a:pPr>
            <a:r>
              <a:rPr lang="en-US" dirty="0">
                <a:hlinkClick r:id="rId5"/>
              </a:rPr>
              <a:t>GitHub Notebook URL</a:t>
            </a:r>
            <a:endParaRPr lang="en-US" dirty="0">
              <a:cs typeface="Calibri" panose="020F0502020204030204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5508652-BE87-4C9C-89F7-92AF1B8530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472" y="254696"/>
            <a:ext cx="6143423" cy="145626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Data Collection - Scraping</a:t>
            </a:r>
            <a:endParaRPr lang="en-US" dirty="0"/>
          </a:p>
        </p:txBody>
      </p:sp>
      <p:pic>
        <p:nvPicPr>
          <p:cNvPr id="15" name="Picture 1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A1EC7DB-CF4E-4FC3-8D3D-A728CFE451E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2255588" y="1411382"/>
            <a:ext cx="9632206" cy="4891297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9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4B67A65-8190-4BF2-839C-A8B73FAE3FDC}"/>
              </a:ext>
            </a:extLst>
          </p:cNvPr>
          <p:cNvSpPr txBox="1"/>
          <p:nvPr/>
        </p:nvSpPr>
        <p:spPr>
          <a:xfrm>
            <a:off x="496865" y="5945688"/>
            <a:ext cx="1605419" cy="369332"/>
          </a:xfrm>
          <a:prstGeom prst="rect">
            <a:avLst/>
          </a:prstGeom>
          <a:solidFill>
            <a:srgbClr val="0B49CB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hlinkClick r:id="rId4"/>
              </a:rPr>
              <a:t>Notebook Link</a:t>
            </a:r>
            <a:endParaRPr lang="en-US"/>
          </a:p>
        </p:txBody>
      </p:sp>
      <p:pic>
        <p:nvPicPr>
          <p:cNvPr id="17" name="Picture 17" descr="Diagram&#10;&#10;Description automatically generated">
            <a:extLst>
              <a:ext uri="{FF2B5EF4-FFF2-40B4-BE49-F238E27FC236}">
                <a16:creationId xmlns:a16="http://schemas.microsoft.com/office/drawing/2014/main" id="{10FD575C-1C5B-49CC-9ED5-675ECFA433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147" y="1455106"/>
            <a:ext cx="1452282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1233</TotalTime>
  <Words>2178</Words>
  <Application>Microsoft Office PowerPoint</Application>
  <PresentationFormat>Widescreen</PresentationFormat>
  <Paragraphs>268</Paragraphs>
  <Slides>47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47</vt:i4>
      </vt:variant>
    </vt:vector>
  </HeadingPairs>
  <TitlesOfParts>
    <vt:vector size="57" baseType="lpstr">
      <vt:lpstr>Abadi</vt:lpstr>
      <vt:lpstr>Arial</vt:lpstr>
      <vt:lpstr>Arial Black</vt:lpstr>
      <vt:lpstr>Calibri</vt:lpstr>
      <vt:lpstr>Calibri Light</vt:lpstr>
      <vt:lpstr>Consolas</vt:lpstr>
      <vt:lpstr>IBM Plex Mono SemiBold</vt:lpstr>
      <vt:lpstr>SF Pro</vt:lpstr>
      <vt:lpstr>Custom Design</vt:lpstr>
      <vt:lpstr>Celestial</vt:lpstr>
      <vt:lpstr>PowerPoint Presentation</vt:lpstr>
      <vt:lpstr>PowerPoint Presentation</vt:lpstr>
      <vt:lpstr>PowerPoint Presentation</vt:lpstr>
      <vt:lpstr>PowerPoint Presentation</vt:lpstr>
      <vt:lpstr>METHODOLOGY</vt:lpstr>
      <vt:lpstr>PowerPoint Presentation</vt:lpstr>
      <vt:lpstr>PowerPoint Presentation</vt:lpstr>
      <vt:lpstr>PowerPoint Presentation</vt:lpstr>
      <vt:lpstr>Data Collection - Scraping</vt:lpstr>
      <vt:lpstr>DATA WRANGLING</vt:lpstr>
      <vt:lpstr>EDA with Data Visualization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&lt;Title&gt;</dc:title>
  <dc:creator>YAN Luo</dc:creator>
  <cp:lastModifiedBy>Neel Bhadkamkar</cp:lastModifiedBy>
  <cp:revision>1576</cp:revision>
  <dcterms:created xsi:type="dcterms:W3CDTF">2021-04-29T18:58:34Z</dcterms:created>
  <dcterms:modified xsi:type="dcterms:W3CDTF">2021-12-25T13:42:02Z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